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1"/>
  </p:notesMasterIdLst>
  <p:sldIdLst>
    <p:sldId id="269" r:id="rId3"/>
    <p:sldId id="2568" r:id="rId4"/>
    <p:sldId id="2475" r:id="rId5"/>
    <p:sldId id="931" r:id="rId6"/>
    <p:sldId id="2469" r:id="rId7"/>
    <p:sldId id="2470" r:id="rId8"/>
    <p:sldId id="2471" r:id="rId9"/>
    <p:sldId id="2472" r:id="rId10"/>
    <p:sldId id="2473" r:id="rId11"/>
    <p:sldId id="2474" r:id="rId12"/>
    <p:sldId id="2476" r:id="rId13"/>
    <p:sldId id="2477" r:id="rId14"/>
    <p:sldId id="2478" r:id="rId15"/>
    <p:sldId id="2479" r:id="rId16"/>
    <p:sldId id="2480" r:id="rId17"/>
    <p:sldId id="2481" r:id="rId18"/>
    <p:sldId id="2482" r:id="rId19"/>
    <p:sldId id="2483" r:id="rId20"/>
    <p:sldId id="2484" r:id="rId21"/>
    <p:sldId id="2485" r:id="rId22"/>
    <p:sldId id="313" r:id="rId23"/>
    <p:sldId id="487" r:id="rId24"/>
    <p:sldId id="257" r:id="rId25"/>
    <p:sldId id="489" r:id="rId26"/>
    <p:sldId id="490" r:id="rId27"/>
    <p:sldId id="491" r:id="rId28"/>
    <p:sldId id="492" r:id="rId29"/>
    <p:sldId id="256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153129-75D8-4661-AA2B-609F18526E52}" type="datetimeFigureOut">
              <a:rPr lang="en-US" smtClean="0"/>
              <a:t>5/16/2024</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DCE1A1-854A-4F16-B66F-DC99CD18909A}" type="slidenum">
              <a:rPr lang="en-US" smtClean="0"/>
              <a:t>‹#›</a:t>
            </a:fld>
            <a:endParaRPr lang="en-US"/>
          </a:p>
        </p:txBody>
      </p:sp>
    </p:spTree>
    <p:extLst>
      <p:ext uri="{BB962C8B-B14F-4D97-AF65-F5344CB8AC3E}">
        <p14:creationId xmlns:p14="http://schemas.microsoft.com/office/powerpoint/2010/main" val="2144155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first describe some of the different versions of PINNs and then we will highlight a few of them for diverse applications with domain decomposition, for conservation laws, as well as </a:t>
            </a:r>
          </a:p>
          <a:p>
            <a:r>
              <a:rPr lang="en-US" dirty="0"/>
              <a:t>Fractional and stochastic PDEs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555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laws, we can get inspiration from finite volumes using fluxes at the interfaces and hence derive proper interface conditions that will be added as extra loss terms in the total</a:t>
            </a:r>
          </a:p>
          <a:p>
            <a:r>
              <a:rPr lang="en-US" dirty="0"/>
              <a:t>Loss function. In addition, we penalize the solution at the interface. Mimicking DG methods.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5146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consider again the Burgers equation – here we split the domain in space only in 4 elements. Note that we can assign different NN in every domain of different size and even different AF and this gives</a:t>
            </a:r>
          </a:p>
          <a:p>
            <a:r>
              <a:rPr lang="en-US" dirty="0"/>
              <a:t>Us great flexibility.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3801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Applying this to the standard cavity benchmark at Re=100, we can introduce  12 domains here with different architectures; the results are compared with benchmark solutions.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599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tackle the inverse Burgers to identify three parameters, shown here, and convergence seems </a:t>
            </a:r>
            <a:r>
              <a:rPr lang="en-US" dirty="0" err="1"/>
              <a:t>ti</a:t>
            </a:r>
            <a:r>
              <a:rPr lang="en-US" dirty="0"/>
              <a:t> be uniform across all domains.</a:t>
            </a:r>
          </a:p>
        </p:txBody>
      </p:sp>
      <p:sp>
        <p:nvSpPr>
          <p:cNvPr id="4" name="Slide Number Placeholder 3"/>
          <p:cNvSpPr>
            <a:spLocks noGrp="1"/>
          </p:cNvSpPr>
          <p:nvPr>
            <p:ph type="sldNum" sz="quarter" idx="5"/>
          </p:nvPr>
        </p:nvSpPr>
        <p:spPr/>
        <p:txBody>
          <a:bodyPr/>
          <a:lstStyle/>
          <a:p>
            <a:fld id="{FD4CD3F8-A766-4A13-8946-C8D5E4F49586}" type="slidenum">
              <a:rPr lang="en-US" smtClean="0"/>
              <a:t>15</a:t>
            </a:fld>
            <a:endParaRPr lang="en-US"/>
          </a:p>
        </p:txBody>
      </p:sp>
    </p:spTree>
    <p:extLst>
      <p:ext uri="{BB962C8B-B14F-4D97-AF65-F5344CB8AC3E}">
        <p14:creationId xmlns:p14="http://schemas.microsoft.com/office/powerpoint/2010/main" val="3390578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XPINN is a generalization of CPINN as it can be applied to arbitrary PDEs. Here we can penalize the residual at the interface since we know its continuous and equals to zero.</a:t>
            </a:r>
          </a:p>
          <a:p>
            <a:r>
              <a:rPr lang="en-US" dirty="0"/>
              <a:t>We also impose the average velocity at the interface. This algorithm works but theoretically to prove convergence, we also need to impose the gradient at the interface that </a:t>
            </a:r>
          </a:p>
          <a:p>
            <a:r>
              <a:rPr lang="en-US" dirty="0"/>
              <a:t>Will make the algorithm more complicated. An alternative is to use the </a:t>
            </a:r>
            <a:r>
              <a:rPr lang="en-US" dirty="0" err="1"/>
              <a:t>gPINN</a:t>
            </a:r>
            <a:r>
              <a:rPr lang="en-US" dirty="0"/>
              <a:t> approach.</a:t>
            </a:r>
          </a:p>
        </p:txBody>
      </p:sp>
      <p:sp>
        <p:nvSpPr>
          <p:cNvPr id="4" name="Slide Number Placeholder 3"/>
          <p:cNvSpPr>
            <a:spLocks noGrp="1"/>
          </p:cNvSpPr>
          <p:nvPr>
            <p:ph type="sldNum" sz="quarter" idx="5"/>
          </p:nvPr>
        </p:nvSpPr>
        <p:spPr/>
        <p:txBody>
          <a:bodyPr/>
          <a:lstStyle/>
          <a:p>
            <a:fld id="{FD4CD3F8-A766-4A13-8946-C8D5E4F49586}" type="slidenum">
              <a:rPr lang="en-US" smtClean="0"/>
              <a:t>16</a:t>
            </a:fld>
            <a:endParaRPr lang="en-US"/>
          </a:p>
        </p:txBody>
      </p:sp>
    </p:spTree>
    <p:extLst>
      <p:ext uri="{BB962C8B-B14F-4D97-AF65-F5344CB8AC3E}">
        <p14:creationId xmlns:p14="http://schemas.microsoft.com/office/powerpoint/2010/main" val="899005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summarize three versions of PINNs……</a:t>
            </a:r>
          </a:p>
        </p:txBody>
      </p:sp>
      <p:sp>
        <p:nvSpPr>
          <p:cNvPr id="4" name="Slide Number Placeholder 3"/>
          <p:cNvSpPr>
            <a:spLocks noGrp="1"/>
          </p:cNvSpPr>
          <p:nvPr>
            <p:ph type="sldNum" sz="quarter" idx="5"/>
          </p:nvPr>
        </p:nvSpPr>
        <p:spPr/>
        <p:txBody>
          <a:bodyPr/>
          <a:lstStyle/>
          <a:p>
            <a:fld id="{FD4CD3F8-A766-4A13-8946-C8D5E4F49586}" type="slidenum">
              <a:rPr lang="en-US" smtClean="0"/>
              <a:t>17</a:t>
            </a:fld>
            <a:endParaRPr lang="en-US"/>
          </a:p>
        </p:txBody>
      </p:sp>
    </p:spTree>
    <p:extLst>
      <p:ext uri="{BB962C8B-B14F-4D97-AF65-F5344CB8AC3E}">
        <p14:creationId xmlns:p14="http://schemas.microsoft.com/office/powerpoint/2010/main" val="2933392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XPINN can provide decomposition in both space and time and hence we can </a:t>
            </a:r>
            <a:r>
              <a:rPr lang="en-US" dirty="0" err="1"/>
              <a:t>achive</a:t>
            </a:r>
            <a:r>
              <a:rPr lang="en-US" dirty="0"/>
              <a:t> parallelism in time that </a:t>
            </a:r>
            <a:r>
              <a:rPr lang="en-US" dirty="0" err="1"/>
              <a:t>iis</a:t>
            </a:r>
            <a:r>
              <a:rPr lang="en-US" dirty="0"/>
              <a:t> typically very hard to do in scientific computing. Note also that the</a:t>
            </a:r>
          </a:p>
          <a:p>
            <a:r>
              <a:rPr lang="en-US" dirty="0"/>
              <a:t>Domains can be of arbitrary shape unlike the </a:t>
            </a:r>
            <a:r>
              <a:rPr lang="en-US" dirty="0" err="1"/>
              <a:t>convebtional</a:t>
            </a:r>
            <a:r>
              <a:rPr lang="en-US" dirty="0"/>
              <a:t> methods.</a:t>
            </a:r>
          </a:p>
        </p:txBody>
      </p:sp>
      <p:sp>
        <p:nvSpPr>
          <p:cNvPr id="4" name="Slide Number Placeholder 3"/>
          <p:cNvSpPr>
            <a:spLocks noGrp="1"/>
          </p:cNvSpPr>
          <p:nvPr>
            <p:ph type="sldNum" sz="quarter" idx="5"/>
          </p:nvPr>
        </p:nvSpPr>
        <p:spPr/>
        <p:txBody>
          <a:bodyPr/>
          <a:lstStyle/>
          <a:p>
            <a:fld id="{FD4CD3F8-A766-4A13-8946-C8D5E4F49586}" type="slidenum">
              <a:rPr lang="en-US" smtClean="0"/>
              <a:t>18</a:t>
            </a:fld>
            <a:endParaRPr lang="en-US"/>
          </a:p>
        </p:txBody>
      </p:sp>
    </p:spTree>
    <p:extLst>
      <p:ext uri="{BB962C8B-B14F-4D97-AF65-F5344CB8AC3E}">
        <p14:creationId xmlns:p14="http://schemas.microsoft.com/office/powerpoint/2010/main" val="2620930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arbitrary decomposition is the peanut domain for the 2D steady Euler equations. Note again that we use different NNs and different AF in each domain.</a:t>
            </a:r>
          </a:p>
        </p:txBody>
      </p:sp>
      <p:sp>
        <p:nvSpPr>
          <p:cNvPr id="4" name="Slide Number Placeholder 3"/>
          <p:cNvSpPr>
            <a:spLocks noGrp="1"/>
          </p:cNvSpPr>
          <p:nvPr>
            <p:ph type="sldNum" sz="quarter" idx="5"/>
          </p:nvPr>
        </p:nvSpPr>
        <p:spPr/>
        <p:txBody>
          <a:bodyPr/>
          <a:lstStyle/>
          <a:p>
            <a:fld id="{FD4CD3F8-A766-4A13-8946-C8D5E4F49586}" type="slidenum">
              <a:rPr lang="en-US" smtClean="0"/>
              <a:t>19</a:t>
            </a:fld>
            <a:endParaRPr lang="en-US"/>
          </a:p>
        </p:txBody>
      </p:sp>
    </p:spTree>
    <p:extLst>
      <p:ext uri="{BB962C8B-B14F-4D97-AF65-F5344CB8AC3E}">
        <p14:creationId xmlns:p14="http://schemas.microsoft.com/office/powerpoint/2010/main" val="1976598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the arbitrary decomposition, the solution is seamless across the interfaces. </a:t>
            </a:r>
          </a:p>
        </p:txBody>
      </p:sp>
      <p:sp>
        <p:nvSpPr>
          <p:cNvPr id="4" name="Slide Number Placeholder 3"/>
          <p:cNvSpPr>
            <a:spLocks noGrp="1"/>
          </p:cNvSpPr>
          <p:nvPr>
            <p:ph type="sldNum" sz="quarter" idx="5"/>
          </p:nvPr>
        </p:nvSpPr>
        <p:spPr/>
        <p:txBody>
          <a:bodyPr/>
          <a:lstStyle/>
          <a:p>
            <a:fld id="{FD4CD3F8-A766-4A13-8946-C8D5E4F49586}" type="slidenum">
              <a:rPr lang="en-US" smtClean="0"/>
              <a:t>20</a:t>
            </a:fld>
            <a:endParaRPr lang="en-US"/>
          </a:p>
        </p:txBody>
      </p:sp>
    </p:spTree>
    <p:extLst>
      <p:ext uri="{BB962C8B-B14F-4D97-AF65-F5344CB8AC3E}">
        <p14:creationId xmlns:p14="http://schemas.microsoft.com/office/powerpoint/2010/main" val="672438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21</a:t>
            </a:fld>
            <a:endParaRPr lang="en-US"/>
          </a:p>
        </p:txBody>
      </p:sp>
    </p:spTree>
    <p:extLst>
      <p:ext uri="{BB962C8B-B14F-4D97-AF65-F5344CB8AC3E}">
        <p14:creationId xmlns:p14="http://schemas.microsoft.com/office/powerpoint/2010/main" val="4038725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small sample of what is published in the literature so far.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713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22</a:t>
            </a:fld>
            <a:endParaRPr lang="en-US"/>
          </a:p>
        </p:txBody>
      </p:sp>
    </p:spTree>
    <p:extLst>
      <p:ext uri="{BB962C8B-B14F-4D97-AF65-F5344CB8AC3E}">
        <p14:creationId xmlns:p14="http://schemas.microsoft.com/office/powerpoint/2010/main" val="1564635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23</a:t>
            </a:fld>
            <a:endParaRPr lang="en-US"/>
          </a:p>
        </p:txBody>
      </p:sp>
    </p:spTree>
    <p:extLst>
      <p:ext uri="{BB962C8B-B14F-4D97-AF65-F5344CB8AC3E}">
        <p14:creationId xmlns:p14="http://schemas.microsoft.com/office/powerpoint/2010/main" val="44237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24</a:t>
            </a:fld>
            <a:endParaRPr lang="en-US"/>
          </a:p>
        </p:txBody>
      </p:sp>
    </p:spTree>
    <p:extLst>
      <p:ext uri="{BB962C8B-B14F-4D97-AF65-F5344CB8AC3E}">
        <p14:creationId xmlns:p14="http://schemas.microsoft.com/office/powerpoint/2010/main" val="33517922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25</a:t>
            </a:fld>
            <a:endParaRPr lang="en-US"/>
          </a:p>
        </p:txBody>
      </p:sp>
    </p:spTree>
    <p:extLst>
      <p:ext uri="{BB962C8B-B14F-4D97-AF65-F5344CB8AC3E}">
        <p14:creationId xmlns:p14="http://schemas.microsoft.com/office/powerpoint/2010/main" val="1562315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26</a:t>
            </a:fld>
            <a:endParaRPr lang="en-US"/>
          </a:p>
        </p:txBody>
      </p:sp>
    </p:spTree>
    <p:extLst>
      <p:ext uri="{BB962C8B-B14F-4D97-AF65-F5344CB8AC3E}">
        <p14:creationId xmlns:p14="http://schemas.microsoft.com/office/powerpoint/2010/main" val="4044433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27</a:t>
            </a:fld>
            <a:endParaRPr lang="en-US"/>
          </a:p>
        </p:txBody>
      </p:sp>
    </p:spTree>
    <p:extLst>
      <p:ext uri="{BB962C8B-B14F-4D97-AF65-F5344CB8AC3E}">
        <p14:creationId xmlns:p14="http://schemas.microsoft.com/office/powerpoint/2010/main" val="3184032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gPINNs</a:t>
            </a:r>
            <a:r>
              <a:rPr lang="en-US" dirty="0"/>
              <a:t> we modify the loss function to include the gradient of the residual.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362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present two simple examples in 1D and 2D; for the gradients we will use 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78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diffusion equation, </a:t>
            </a:r>
            <a:r>
              <a:rPr lang="en-US" dirty="0" err="1"/>
              <a:t>gPINN</a:t>
            </a:r>
            <a:r>
              <a:rPr lang="en-US" dirty="0"/>
              <a:t> converges much faster especially for a small number of training points compared to PINNs; Here w is the weight in front of the time and space gradients and for this case its </a:t>
            </a:r>
            <a:r>
              <a:rPr lang="en-US" dirty="0" err="1"/>
              <a:t>pprecise</a:t>
            </a:r>
            <a:r>
              <a:rPr lang="en-US" dirty="0"/>
              <a:t> values is not so important </a:t>
            </a:r>
          </a:p>
          <a:p>
            <a:r>
              <a:rPr lang="en-US" dirty="0"/>
              <a:t>But in general its value determines the final accuracy.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3976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inverse problem we use an extra NN to infer k(x), which is space dependent. Here the difference in the solution is not big but noticeable.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569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siimple</a:t>
            </a:r>
            <a:r>
              <a:rPr lang="en-US" dirty="0"/>
              <a:t> algorithm for refinement is based on the residuals that we computer – RAR – and can  be applied adaptively. The question of sampling and refinement is currently </a:t>
            </a:r>
          </a:p>
          <a:p>
            <a:r>
              <a:rPr lang="en-US" dirty="0" err="1"/>
              <a:t>Investigayed</a:t>
            </a:r>
            <a:r>
              <a:rPr lang="en-US" dirty="0"/>
              <a:t> by several research groups and is particularly important for problems </a:t>
            </a:r>
            <a:r>
              <a:rPr lang="en-US" dirty="0" err="1"/>
              <a:t>involvcing</a:t>
            </a:r>
            <a:r>
              <a:rPr lang="en-US" dirty="0"/>
              <a:t> steep fronts and propagation, including phase fields.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802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nonlinear equation, we can use RAR to add 200 extra points resulting in enhanced accuracy where the steep front is cutting the error significantly.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2246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PINNs can be scaled up by using ideas from Domain Decomposition in the solution of PDEs, e.g. FEM etc. We have already seen a variational example in Lecture 9 but here we </a:t>
            </a:r>
          </a:p>
          <a:p>
            <a:r>
              <a:rPr lang="en-US" dirty="0" err="1"/>
              <a:t>Consisder</a:t>
            </a:r>
            <a:r>
              <a:rPr lang="en-US" dirty="0"/>
              <a:t> the classical PINN form.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229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2.xml"/><Relationship Id="rId5" Type="http://schemas.openxmlformats.org/officeDocument/2006/relationships/image" Target="../media/image3.jpe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2.xml"/><Relationship Id="rId5" Type="http://schemas.openxmlformats.org/officeDocument/2006/relationships/image" Target="../media/image3.jpe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843131F-2648-4A35-A929-42A428FC79C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3808459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43131F-2648-4A35-A929-42A428FC79C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2154457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43131F-2648-4A35-A929-42A428FC79C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3911035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sp>
        <p:nvSpPr>
          <p:cNvPr id="305" name="Title 304"/>
          <p:cNvSpPr>
            <a:spLocks noGrp="1"/>
          </p:cNvSpPr>
          <p:nvPr userDrawn="1">
            <p:ph type="title" hasCustomPrompt="1"/>
          </p:nvPr>
        </p:nvSpPr>
        <p:spPr>
          <a:xfrm>
            <a:off x="756877" y="4783913"/>
            <a:ext cx="6461760" cy="1092061"/>
          </a:xfrm>
          <a:prstGeom prst="rect">
            <a:avLst/>
          </a:prstGeom>
        </p:spPr>
        <p:txBody>
          <a:bodyPr anchor="b">
            <a:noAutofit/>
          </a:bodyPr>
          <a:lstStyle>
            <a:lvl1pPr algn="l">
              <a:lnSpc>
                <a:spcPct val="90000"/>
              </a:lnSpc>
              <a:spcBef>
                <a:spcPts val="0"/>
              </a:spcBef>
              <a:defRPr sz="4000" b="1" cap="none" baseline="0">
                <a:solidFill>
                  <a:schemeClr val="bg1"/>
                </a:solidFill>
                <a:effectLst/>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AA9F37D2-4A95-428F-86C9-909FE5B58622}"/>
              </a:ext>
            </a:extLst>
          </p:cNvPr>
          <p:cNvSpPr>
            <a:spLocks noGrp="1"/>
          </p:cNvSpPr>
          <p:nvPr userDrawn="1">
            <p:ph type="body" sz="quarter" idx="10"/>
          </p:nvPr>
        </p:nvSpPr>
        <p:spPr>
          <a:xfrm>
            <a:off x="771324" y="4414658"/>
            <a:ext cx="5910792" cy="316442"/>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grpSp>
        <p:nvGrpSpPr>
          <p:cNvPr id="9" name="Group 8">
            <a:extLst>
              <a:ext uri="{FF2B5EF4-FFF2-40B4-BE49-F238E27FC236}">
                <a16:creationId xmlns:a16="http://schemas.microsoft.com/office/drawing/2014/main" id="{75E9568E-F08F-4CB6-A1FD-6B0D6962A2A9}"/>
              </a:ext>
            </a:extLst>
          </p:cNvPr>
          <p:cNvGrpSpPr/>
          <p:nvPr userDrawn="1"/>
        </p:nvGrpSpPr>
        <p:grpSpPr>
          <a:xfrm>
            <a:off x="8534400" y="-60722"/>
            <a:ext cx="3714045" cy="6962743"/>
            <a:chOff x="12801600" y="-91084"/>
            <a:chExt cx="5571067" cy="10444115"/>
          </a:xfrm>
        </p:grpSpPr>
        <p:sp>
          <p:nvSpPr>
            <p:cNvPr id="14" name="Freeform: Shape 13">
              <a:extLst>
                <a:ext uri="{FF2B5EF4-FFF2-40B4-BE49-F238E27FC236}">
                  <a16:creationId xmlns:a16="http://schemas.microsoft.com/office/drawing/2014/main" id="{58063CFE-39DE-4552-B91D-EAAB8CD3E53B}"/>
                </a:ext>
              </a:extLst>
            </p:cNvPr>
            <p:cNvSpPr/>
            <p:nvPr userDrawn="1"/>
          </p:nvSpPr>
          <p:spPr>
            <a:xfrm>
              <a:off x="12801600" y="-80259"/>
              <a:ext cx="5571067" cy="10433290"/>
            </a:xfrm>
            <a:custGeom>
              <a:avLst/>
              <a:gdLst>
                <a:gd name="connsiteX0" fmla="*/ 2878667 w 5571067"/>
                <a:gd name="connsiteY0" fmla="*/ 16933 h 10498666"/>
                <a:gd name="connsiteX1" fmla="*/ 0 w 5571067"/>
                <a:gd name="connsiteY1" fmla="*/ 10498666 h 10498666"/>
                <a:gd name="connsiteX2" fmla="*/ 5571067 w 5571067"/>
                <a:gd name="connsiteY2" fmla="*/ 10498666 h 10498666"/>
                <a:gd name="connsiteX3" fmla="*/ 5571067 w 5571067"/>
                <a:gd name="connsiteY3" fmla="*/ 0 h 10498666"/>
                <a:gd name="connsiteX4" fmla="*/ 2878667 w 5571067"/>
                <a:gd name="connsiteY4" fmla="*/ 0 h 1049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067" h="10498666">
                  <a:moveTo>
                    <a:pt x="2878667" y="16933"/>
                  </a:moveTo>
                  <a:lnTo>
                    <a:pt x="0" y="10498666"/>
                  </a:lnTo>
                  <a:lnTo>
                    <a:pt x="5571067" y="10498666"/>
                  </a:lnTo>
                  <a:lnTo>
                    <a:pt x="5571067" y="0"/>
                  </a:lnTo>
                  <a:lnTo>
                    <a:pt x="2878667" y="0"/>
                  </a:lnTo>
                </a:path>
              </a:pathLst>
            </a:cu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8" name="Picture 7" descr="A picture containing text&#10;&#10;Description automatically generated">
              <a:extLst>
                <a:ext uri="{FF2B5EF4-FFF2-40B4-BE49-F238E27FC236}">
                  <a16:creationId xmlns:a16="http://schemas.microsoft.com/office/drawing/2014/main" id="{35E7BE08-5660-42E3-93E5-FFD75BC02A01}"/>
                </a:ext>
              </a:extLst>
            </p:cNvPr>
            <p:cNvPicPr>
              <a:picLocks noChangeAspect="1"/>
            </p:cNvPicPr>
            <p:nvPr userDrawn="1"/>
          </p:nvPicPr>
          <p:blipFill rotWithShape="1">
            <a:blip r:embed="rId2">
              <a:alphaModFix/>
            </a:blip>
            <a:srcRect l="27857" t="27857" r="25415" b="25415"/>
            <a:stretch/>
          </p:blipFill>
          <p:spPr>
            <a:xfrm>
              <a:off x="14554986" y="6628183"/>
              <a:ext cx="2941162" cy="2949005"/>
            </a:xfrm>
            <a:prstGeom prst="rect">
              <a:avLst/>
            </a:prstGeom>
          </p:spPr>
        </p:pic>
        <p:cxnSp>
          <p:nvCxnSpPr>
            <p:cNvPr id="15" name="Straight Connector 14">
              <a:extLst>
                <a:ext uri="{FF2B5EF4-FFF2-40B4-BE49-F238E27FC236}">
                  <a16:creationId xmlns:a16="http://schemas.microsoft.com/office/drawing/2014/main" id="{2521C81E-2091-4538-AFEF-81CFA3599E22}"/>
                </a:ext>
              </a:extLst>
            </p:cNvPr>
            <p:cNvCxnSpPr>
              <a:cxnSpLocks/>
            </p:cNvCxnSpPr>
            <p:nvPr userDrawn="1"/>
          </p:nvCxnSpPr>
          <p:spPr>
            <a:xfrm flipH="1">
              <a:off x="12801600" y="-91084"/>
              <a:ext cx="2862258" cy="10444115"/>
            </a:xfrm>
            <a:prstGeom prst="line">
              <a:avLst/>
            </a:prstGeom>
            <a:ln w="63500">
              <a:solidFill>
                <a:srgbClr val="EE8D00"/>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824E5CC3-B75F-4A32-85B8-9EC2B2182B9C}"/>
              </a:ext>
            </a:extLst>
          </p:cNvPr>
          <p:cNvGrpSpPr/>
          <p:nvPr userDrawn="1"/>
        </p:nvGrpSpPr>
        <p:grpSpPr>
          <a:xfrm>
            <a:off x="598453" y="904160"/>
            <a:ext cx="4043387" cy="1017173"/>
            <a:chOff x="897679" y="1356239"/>
            <a:chExt cx="6065080" cy="1525760"/>
          </a:xfrm>
        </p:grpSpPr>
        <p:cxnSp>
          <p:nvCxnSpPr>
            <p:cNvPr id="10" name="Straight Connector 9">
              <a:extLst>
                <a:ext uri="{FF2B5EF4-FFF2-40B4-BE49-F238E27FC236}">
                  <a16:creationId xmlns:a16="http://schemas.microsoft.com/office/drawing/2014/main" id="{0DC4EAA4-CD11-4B02-BD1A-6BB86D43E95C}"/>
                </a:ext>
              </a:extLst>
            </p:cNvPr>
            <p:cNvCxnSpPr/>
            <p:nvPr/>
          </p:nvCxnSpPr>
          <p:spPr>
            <a:xfrm>
              <a:off x="4534198" y="1410701"/>
              <a:ext cx="0" cy="14168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4F7821F8-31A6-487C-8320-8A9EB2CAC594}"/>
                </a:ext>
              </a:extLst>
            </p:cNvPr>
            <p:cNvPicPr>
              <a:picLocks noChangeAspect="1"/>
            </p:cNvPicPr>
            <p:nvPr userDrawn="1"/>
          </p:nvPicPr>
          <p:blipFill rotWithShape="1">
            <a:blip r:embed="rId3"/>
            <a:srcRect r="6627"/>
            <a:stretch/>
          </p:blipFill>
          <p:spPr>
            <a:xfrm>
              <a:off x="897679" y="1356239"/>
              <a:ext cx="3384181" cy="1525760"/>
            </a:xfrm>
            <a:prstGeom prst="rect">
              <a:avLst/>
            </a:prstGeom>
          </p:spPr>
        </p:pic>
        <p:pic>
          <p:nvPicPr>
            <p:cNvPr id="3" name="Picture 2" descr="Logo&#10;&#10;Description automatically generated with medium confidence">
              <a:extLst>
                <a:ext uri="{FF2B5EF4-FFF2-40B4-BE49-F238E27FC236}">
                  <a16:creationId xmlns:a16="http://schemas.microsoft.com/office/drawing/2014/main" id="{141D47A9-2831-4641-AC37-917908B43743}"/>
                </a:ext>
              </a:extLst>
            </p:cNvPr>
            <p:cNvPicPr>
              <a:picLocks noChangeAspect="1"/>
            </p:cNvPicPr>
            <p:nvPr userDrawn="1"/>
          </p:nvPicPr>
          <p:blipFill>
            <a:blip r:embed="rId4"/>
            <a:stretch>
              <a:fillRect/>
            </a:stretch>
          </p:blipFill>
          <p:spPr>
            <a:xfrm>
              <a:off x="5012210" y="1646268"/>
              <a:ext cx="1950549" cy="966703"/>
            </a:xfrm>
            <a:prstGeom prst="rect">
              <a:avLst/>
            </a:prstGeom>
          </p:spPr>
        </p:pic>
      </p:grpSp>
      <p:pic>
        <p:nvPicPr>
          <p:cNvPr id="12" name="Picture 11" descr="Diagram&#10;&#10;Description automatically generated">
            <a:extLst>
              <a:ext uri="{FF2B5EF4-FFF2-40B4-BE49-F238E27FC236}">
                <a16:creationId xmlns:a16="http://schemas.microsoft.com/office/drawing/2014/main" id="{879F56A7-1ED2-3948-8DB0-7E8E59197A12}"/>
              </a:ext>
            </a:extLst>
          </p:cNvPr>
          <p:cNvPicPr>
            <a:picLocks noChangeAspect="1"/>
          </p:cNvPicPr>
          <p:nvPr userDrawn="1"/>
        </p:nvPicPr>
        <p:blipFill>
          <a:blip r:embed="rId5"/>
          <a:stretch>
            <a:fillRect/>
          </a:stretch>
        </p:blipFill>
        <p:spPr>
          <a:xfrm>
            <a:off x="0" y="5920840"/>
            <a:ext cx="538867" cy="937161"/>
          </a:xfrm>
          <a:prstGeom prst="rect">
            <a:avLst/>
          </a:prstGeom>
        </p:spPr>
      </p:pic>
    </p:spTree>
    <p:extLst>
      <p:ext uri="{BB962C8B-B14F-4D97-AF65-F5344CB8AC3E}">
        <p14:creationId xmlns:p14="http://schemas.microsoft.com/office/powerpoint/2010/main" val="151339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C5A5F0-3D37-4CB5-AFFE-81169D61D023}"/>
              </a:ext>
            </a:extLst>
          </p:cNvPr>
          <p:cNvSpPr>
            <a:spLocks noGrp="1"/>
          </p:cNvSpPr>
          <p:nvPr>
            <p:ph type="body" sz="quarter" idx="10" hasCustomPrompt="1"/>
          </p:nvPr>
        </p:nvSpPr>
        <p:spPr>
          <a:xfrm>
            <a:off x="757162" y="4717542"/>
            <a:ext cx="6156794" cy="1136813"/>
          </a:xfrm>
          <a:prstGeom prst="rect">
            <a:avLst/>
          </a:prstGeom>
        </p:spPr>
        <p:txBody>
          <a:bodyPr/>
          <a:lstStyle>
            <a:lvl1pPr>
              <a:defRPr sz="4000" b="1">
                <a:solidFill>
                  <a:schemeClr val="bg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17" name="Text Placeholder 16">
            <a:extLst>
              <a:ext uri="{FF2B5EF4-FFF2-40B4-BE49-F238E27FC236}">
                <a16:creationId xmlns:a16="http://schemas.microsoft.com/office/drawing/2014/main" id="{B6C10C75-E8F7-45AB-929B-93D7D86B8F2C}"/>
              </a:ext>
            </a:extLst>
          </p:cNvPr>
          <p:cNvSpPr>
            <a:spLocks noGrp="1"/>
          </p:cNvSpPr>
          <p:nvPr>
            <p:ph type="body" sz="quarter" idx="11"/>
          </p:nvPr>
        </p:nvSpPr>
        <p:spPr>
          <a:xfrm>
            <a:off x="771610" y="4414747"/>
            <a:ext cx="4969933" cy="299508"/>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grpSp>
        <p:nvGrpSpPr>
          <p:cNvPr id="18" name="Group 17">
            <a:extLst>
              <a:ext uri="{FF2B5EF4-FFF2-40B4-BE49-F238E27FC236}">
                <a16:creationId xmlns:a16="http://schemas.microsoft.com/office/drawing/2014/main" id="{33EBA028-FA2B-44D6-B6D1-E25B288103D2}"/>
              </a:ext>
            </a:extLst>
          </p:cNvPr>
          <p:cNvGrpSpPr/>
          <p:nvPr userDrawn="1"/>
        </p:nvGrpSpPr>
        <p:grpSpPr>
          <a:xfrm>
            <a:off x="8534400" y="-60722"/>
            <a:ext cx="3714045" cy="6962743"/>
            <a:chOff x="12801600" y="-91084"/>
            <a:chExt cx="5571067" cy="10444115"/>
          </a:xfrm>
        </p:grpSpPr>
        <p:sp>
          <p:nvSpPr>
            <p:cNvPr id="21" name="Freeform: Shape 20">
              <a:extLst>
                <a:ext uri="{FF2B5EF4-FFF2-40B4-BE49-F238E27FC236}">
                  <a16:creationId xmlns:a16="http://schemas.microsoft.com/office/drawing/2014/main" id="{F6C8BE08-B7E1-4D5C-9684-29A586E2BD74}"/>
                </a:ext>
              </a:extLst>
            </p:cNvPr>
            <p:cNvSpPr/>
            <p:nvPr userDrawn="1"/>
          </p:nvSpPr>
          <p:spPr>
            <a:xfrm>
              <a:off x="12801600" y="-80259"/>
              <a:ext cx="5571067" cy="10433290"/>
            </a:xfrm>
            <a:custGeom>
              <a:avLst/>
              <a:gdLst>
                <a:gd name="connsiteX0" fmla="*/ 2878667 w 5571067"/>
                <a:gd name="connsiteY0" fmla="*/ 16933 h 10498666"/>
                <a:gd name="connsiteX1" fmla="*/ 0 w 5571067"/>
                <a:gd name="connsiteY1" fmla="*/ 10498666 h 10498666"/>
                <a:gd name="connsiteX2" fmla="*/ 5571067 w 5571067"/>
                <a:gd name="connsiteY2" fmla="*/ 10498666 h 10498666"/>
                <a:gd name="connsiteX3" fmla="*/ 5571067 w 5571067"/>
                <a:gd name="connsiteY3" fmla="*/ 0 h 10498666"/>
                <a:gd name="connsiteX4" fmla="*/ 2878667 w 5571067"/>
                <a:gd name="connsiteY4" fmla="*/ 0 h 1049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067" h="10498666">
                  <a:moveTo>
                    <a:pt x="2878667" y="16933"/>
                  </a:moveTo>
                  <a:lnTo>
                    <a:pt x="0" y="10498666"/>
                  </a:lnTo>
                  <a:lnTo>
                    <a:pt x="5571067" y="10498666"/>
                  </a:lnTo>
                  <a:lnTo>
                    <a:pt x="5571067" y="0"/>
                  </a:lnTo>
                  <a:lnTo>
                    <a:pt x="2878667" y="0"/>
                  </a:lnTo>
                </a:path>
              </a:pathLst>
            </a:cu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22" name="Picture 21" descr="A picture containing text&#10;&#10;Description automatically generated">
              <a:extLst>
                <a:ext uri="{FF2B5EF4-FFF2-40B4-BE49-F238E27FC236}">
                  <a16:creationId xmlns:a16="http://schemas.microsoft.com/office/drawing/2014/main" id="{225745AE-E420-4ECA-8294-074EC978FDB4}"/>
                </a:ext>
              </a:extLst>
            </p:cNvPr>
            <p:cNvPicPr>
              <a:picLocks noChangeAspect="1"/>
            </p:cNvPicPr>
            <p:nvPr userDrawn="1"/>
          </p:nvPicPr>
          <p:blipFill rotWithShape="1">
            <a:blip r:embed="rId2">
              <a:alphaModFix/>
            </a:blip>
            <a:srcRect l="27857" t="27857" r="25415" b="25415"/>
            <a:stretch/>
          </p:blipFill>
          <p:spPr>
            <a:xfrm>
              <a:off x="14554986" y="6628183"/>
              <a:ext cx="2941162" cy="2949005"/>
            </a:xfrm>
            <a:prstGeom prst="rect">
              <a:avLst/>
            </a:prstGeom>
          </p:spPr>
        </p:pic>
        <p:cxnSp>
          <p:nvCxnSpPr>
            <p:cNvPr id="23" name="Straight Connector 22">
              <a:extLst>
                <a:ext uri="{FF2B5EF4-FFF2-40B4-BE49-F238E27FC236}">
                  <a16:creationId xmlns:a16="http://schemas.microsoft.com/office/drawing/2014/main" id="{8776454C-ACC7-48DC-9E22-29F0BB87492C}"/>
                </a:ext>
              </a:extLst>
            </p:cNvPr>
            <p:cNvCxnSpPr>
              <a:cxnSpLocks/>
            </p:cNvCxnSpPr>
            <p:nvPr userDrawn="1"/>
          </p:nvCxnSpPr>
          <p:spPr>
            <a:xfrm flipH="1">
              <a:off x="12801600" y="-91084"/>
              <a:ext cx="2862258" cy="10444115"/>
            </a:xfrm>
            <a:prstGeom prst="line">
              <a:avLst/>
            </a:prstGeom>
            <a:ln w="63500">
              <a:solidFill>
                <a:srgbClr val="EE8D00"/>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72A867F5-39F0-4058-B3E8-1E50C278CCAC}"/>
              </a:ext>
            </a:extLst>
          </p:cNvPr>
          <p:cNvGrpSpPr/>
          <p:nvPr userDrawn="1"/>
        </p:nvGrpSpPr>
        <p:grpSpPr>
          <a:xfrm>
            <a:off x="598453" y="904160"/>
            <a:ext cx="4043387" cy="1017173"/>
            <a:chOff x="897679" y="1356239"/>
            <a:chExt cx="6065080" cy="1525760"/>
          </a:xfrm>
        </p:grpSpPr>
        <p:cxnSp>
          <p:nvCxnSpPr>
            <p:cNvPr id="25" name="Straight Connector 24">
              <a:extLst>
                <a:ext uri="{FF2B5EF4-FFF2-40B4-BE49-F238E27FC236}">
                  <a16:creationId xmlns:a16="http://schemas.microsoft.com/office/drawing/2014/main" id="{310F852E-FCC4-4D8D-B673-77EA3C92D2C2}"/>
                </a:ext>
              </a:extLst>
            </p:cNvPr>
            <p:cNvCxnSpPr/>
            <p:nvPr/>
          </p:nvCxnSpPr>
          <p:spPr>
            <a:xfrm>
              <a:off x="4534198" y="1410701"/>
              <a:ext cx="0" cy="14168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10;&#10;Description automatically generated">
              <a:extLst>
                <a:ext uri="{FF2B5EF4-FFF2-40B4-BE49-F238E27FC236}">
                  <a16:creationId xmlns:a16="http://schemas.microsoft.com/office/drawing/2014/main" id="{4398E26E-8DAC-48E8-9061-45EF7B0798D0}"/>
                </a:ext>
              </a:extLst>
            </p:cNvPr>
            <p:cNvPicPr>
              <a:picLocks noChangeAspect="1"/>
            </p:cNvPicPr>
            <p:nvPr userDrawn="1"/>
          </p:nvPicPr>
          <p:blipFill rotWithShape="1">
            <a:blip r:embed="rId3"/>
            <a:srcRect r="6627"/>
            <a:stretch/>
          </p:blipFill>
          <p:spPr>
            <a:xfrm>
              <a:off x="897679" y="1356239"/>
              <a:ext cx="3384181" cy="1525760"/>
            </a:xfrm>
            <a:prstGeom prst="rect">
              <a:avLst/>
            </a:prstGeom>
          </p:spPr>
        </p:pic>
        <p:pic>
          <p:nvPicPr>
            <p:cNvPr id="27" name="Picture 26" descr="Logo&#10;&#10;Description automatically generated with medium confidence">
              <a:extLst>
                <a:ext uri="{FF2B5EF4-FFF2-40B4-BE49-F238E27FC236}">
                  <a16:creationId xmlns:a16="http://schemas.microsoft.com/office/drawing/2014/main" id="{6573ED74-75BB-4E56-802B-07B8FBED1667}"/>
                </a:ext>
              </a:extLst>
            </p:cNvPr>
            <p:cNvPicPr>
              <a:picLocks noChangeAspect="1"/>
            </p:cNvPicPr>
            <p:nvPr userDrawn="1"/>
          </p:nvPicPr>
          <p:blipFill>
            <a:blip r:embed="rId4"/>
            <a:stretch>
              <a:fillRect/>
            </a:stretch>
          </p:blipFill>
          <p:spPr>
            <a:xfrm>
              <a:off x="5012210" y="1646268"/>
              <a:ext cx="1950549" cy="966703"/>
            </a:xfrm>
            <a:prstGeom prst="rect">
              <a:avLst/>
            </a:prstGeom>
          </p:spPr>
        </p:pic>
      </p:grpSp>
      <p:pic>
        <p:nvPicPr>
          <p:cNvPr id="12" name="Picture 11" descr="Diagram&#10;&#10;Description automatically generated">
            <a:extLst>
              <a:ext uri="{FF2B5EF4-FFF2-40B4-BE49-F238E27FC236}">
                <a16:creationId xmlns:a16="http://schemas.microsoft.com/office/drawing/2014/main" id="{10575C42-A390-B74F-9240-F85E3CB3E673}"/>
              </a:ext>
            </a:extLst>
          </p:cNvPr>
          <p:cNvPicPr>
            <a:picLocks noChangeAspect="1"/>
          </p:cNvPicPr>
          <p:nvPr userDrawn="1"/>
        </p:nvPicPr>
        <p:blipFill>
          <a:blip r:embed="rId5"/>
          <a:stretch>
            <a:fillRect/>
          </a:stretch>
        </p:blipFill>
        <p:spPr>
          <a:xfrm>
            <a:off x="0" y="5920840"/>
            <a:ext cx="538867" cy="937161"/>
          </a:xfrm>
          <a:prstGeom prst="rect">
            <a:avLst/>
          </a:prstGeom>
        </p:spPr>
      </p:pic>
    </p:spTree>
    <p:extLst>
      <p:ext uri="{BB962C8B-B14F-4D97-AF65-F5344CB8AC3E}">
        <p14:creationId xmlns:p14="http://schemas.microsoft.com/office/powerpoint/2010/main" val="348915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 title and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867" y="498443"/>
            <a:ext cx="11084560" cy="656590"/>
          </a:xfrm>
          <a:prstGeom prst="rect">
            <a:avLst/>
          </a:prstGeom>
        </p:spPr>
        <p:txBody>
          <a:bodyPr/>
          <a:lstStyle>
            <a:lvl1pPr algn="l">
              <a:defRPr sz="3200" cap="none"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54651" y="2124531"/>
            <a:ext cx="11054080" cy="4132139"/>
          </a:xfrm>
          <a:prstGeom prst="rect">
            <a:avLst/>
          </a:prstGeom>
        </p:spPr>
        <p:txBody>
          <a:bodyPr/>
          <a:lstStyle>
            <a:lvl1pPr marL="0" indent="0">
              <a:spcBef>
                <a:spcPts val="333"/>
              </a:spcBef>
              <a:spcAft>
                <a:spcPts val="333"/>
              </a:spcAft>
              <a:buClr>
                <a:schemeClr val="bg2"/>
              </a:buClr>
              <a:buSzPct val="100000"/>
              <a:buFontTx/>
              <a:buNone/>
              <a:defRPr sz="1867">
                <a:solidFill>
                  <a:schemeClr val="bg1"/>
                </a:solidFill>
                <a:latin typeface="Arial" panose="020B0604020202020204" pitchFamily="34" charset="0"/>
                <a:cs typeface="Arial" panose="020B0604020202020204" pitchFamily="34" charset="0"/>
              </a:defRPr>
            </a:lvl1pPr>
            <a:lvl2pPr marL="635044" indent="0">
              <a:spcBef>
                <a:spcPts val="333"/>
              </a:spcBef>
              <a:spcAft>
                <a:spcPts val="333"/>
              </a:spcAft>
              <a:buClr>
                <a:schemeClr val="bg2"/>
              </a:buClr>
              <a:buSzPct val="100000"/>
              <a:buFontTx/>
              <a:buNone/>
              <a:defRPr sz="1600">
                <a:solidFill>
                  <a:schemeClr val="bg1"/>
                </a:solidFill>
                <a:latin typeface="Arial" panose="020B0604020202020204" pitchFamily="34" charset="0"/>
                <a:cs typeface="Arial" panose="020B0604020202020204" pitchFamily="34" charset="0"/>
              </a:defRPr>
            </a:lvl2pPr>
            <a:lvl3pPr marL="1210113" indent="0">
              <a:buClr>
                <a:schemeClr val="bg2"/>
              </a:buClr>
              <a:buSzPct val="100000"/>
              <a:buFontTx/>
              <a:buNone/>
              <a:defRPr sz="1222">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2" indent="-254018">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550221" y="1160993"/>
            <a:ext cx="11084560" cy="583848"/>
          </a:xfrm>
          <a:prstGeom prst="rect">
            <a:avLst/>
          </a:prstGeom>
        </p:spPr>
        <p:txBody>
          <a:bodyPr/>
          <a:lstStyle>
            <a:lvl1pPr marL="0" indent="0" algn="l">
              <a:buFontTx/>
              <a:buNone/>
              <a:defRPr sz="2000" b="0">
                <a:solidFill>
                  <a:srgbClr val="6F6F6F"/>
                </a:solidFill>
                <a:latin typeface="Arial" panose="020B0604020202020204" pitchFamily="34" charset="0"/>
                <a:cs typeface="Arial" panose="020B0604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pic>
        <p:nvPicPr>
          <p:cNvPr id="6" name="Picture 5" descr="Diagram&#10;&#10;Description automatically generated">
            <a:extLst>
              <a:ext uri="{FF2B5EF4-FFF2-40B4-BE49-F238E27FC236}">
                <a16:creationId xmlns:a16="http://schemas.microsoft.com/office/drawing/2014/main" id="{B946F4DC-A650-3E45-833A-BA7AED6F2CFF}"/>
              </a:ext>
            </a:extLst>
          </p:cNvPr>
          <p:cNvPicPr>
            <a:picLocks noChangeAspect="1"/>
          </p:cNvPicPr>
          <p:nvPr userDrawn="1"/>
        </p:nvPicPr>
        <p:blipFill>
          <a:blip r:embed="rId2"/>
          <a:stretch>
            <a:fillRect/>
          </a:stretch>
        </p:blipFill>
        <p:spPr>
          <a:xfrm>
            <a:off x="0" y="5920840"/>
            <a:ext cx="538867" cy="937161"/>
          </a:xfrm>
          <a:prstGeom prst="rect">
            <a:avLst/>
          </a:prstGeom>
        </p:spPr>
      </p:pic>
    </p:spTree>
    <p:extLst>
      <p:ext uri="{BB962C8B-B14F-4D97-AF65-F5344CB8AC3E}">
        <p14:creationId xmlns:p14="http://schemas.microsoft.com/office/powerpoint/2010/main" val="63804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7957" y="498286"/>
            <a:ext cx="11084560" cy="656590"/>
          </a:xfrm>
          <a:prstGeom prst="rect">
            <a:avLst/>
          </a:prstGeom>
        </p:spPr>
        <p:txBody>
          <a:bodyPr/>
          <a:lstStyle>
            <a:lvl1pPr algn="l">
              <a:defRPr sz="3200" cap="none"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49819" y="2126608"/>
            <a:ext cx="11054080" cy="4132139"/>
          </a:xfrm>
          <a:prstGeom prst="rect">
            <a:avLst/>
          </a:prstGeom>
        </p:spPr>
        <p:txBody>
          <a:bodyPr/>
          <a:lstStyle>
            <a:lvl1pPr marL="255782" indent="-255782">
              <a:lnSpc>
                <a:spcPct val="90000"/>
              </a:lnSpc>
              <a:spcBef>
                <a:spcPts val="333"/>
              </a:spcBef>
              <a:spcAft>
                <a:spcPts val="333"/>
              </a:spcAft>
              <a:buClr>
                <a:schemeClr val="bg2"/>
              </a:buClr>
              <a:buSzPct val="75000"/>
              <a:buFont typeface="Arial" panose="020B0604020202020204" pitchFamily="34" charset="0"/>
              <a:buNone/>
              <a:defRPr sz="1867">
                <a:solidFill>
                  <a:schemeClr val="bg1"/>
                </a:solidFill>
                <a:latin typeface="Arial" panose="020B0604020202020204" pitchFamily="34" charset="0"/>
                <a:cs typeface="Arial" panose="020B0604020202020204" pitchFamily="34" charset="0"/>
              </a:defRPr>
            </a:lvl1pPr>
            <a:lvl2pPr marL="889062" indent="-254018">
              <a:lnSpc>
                <a:spcPct val="90000"/>
              </a:lnSpc>
              <a:spcBef>
                <a:spcPts val="333"/>
              </a:spcBef>
              <a:spcAft>
                <a:spcPts val="333"/>
              </a:spcAft>
              <a:buClr>
                <a:schemeClr val="bg2"/>
              </a:buClr>
              <a:buSzPct val="75000"/>
              <a:buFont typeface="Arial" panose="020B0604020202020204" pitchFamily="34" charset="0"/>
              <a:buNone/>
              <a:defRPr sz="1600">
                <a:solidFill>
                  <a:schemeClr val="bg1"/>
                </a:solidFill>
                <a:latin typeface="Arial" panose="020B0604020202020204" pitchFamily="34" charset="0"/>
                <a:cs typeface="Arial" panose="020B0604020202020204" pitchFamily="34" charset="0"/>
              </a:defRPr>
            </a:lvl2pPr>
            <a:lvl3pPr marL="1398863" indent="-188750">
              <a:lnSpc>
                <a:spcPct val="90000"/>
              </a:lnSpc>
              <a:spcBef>
                <a:spcPts val="333"/>
              </a:spcBef>
              <a:spcAft>
                <a:spcPts val="333"/>
              </a:spcAft>
              <a:buClr>
                <a:schemeClr val="bg2"/>
              </a:buClr>
              <a:buSzPct val="75000"/>
              <a:buFont typeface="Arial" panose="020B0604020202020204" pitchFamily="34" charset="0"/>
              <a:buNone/>
              <a:defRPr sz="1333">
                <a:solidFill>
                  <a:schemeClr val="bg1"/>
                </a:solidFill>
                <a:latin typeface="Arial" panose="020B0604020202020204" pitchFamily="34" charset="0"/>
                <a:cs typeface="Arial" panose="020B0604020202020204" pitchFamily="34" charset="0"/>
              </a:defRPr>
            </a:lvl3pPr>
            <a:lvl4pPr marL="1972166" indent="-254018">
              <a:lnSpc>
                <a:spcPct val="90000"/>
              </a:lnSpc>
              <a:spcBef>
                <a:spcPts val="333"/>
              </a:spcBef>
              <a:spcAft>
                <a:spcPts val="333"/>
              </a:spcAft>
              <a:buClr>
                <a:schemeClr val="bg2"/>
              </a:buClr>
              <a:buSzPct val="75000"/>
              <a:buFont typeface="Arial" panose="020B0604020202020204" pitchFamily="34" charset="0"/>
              <a:buNone/>
              <a:defRPr sz="1200">
                <a:solidFill>
                  <a:schemeClr val="bg1"/>
                </a:solidFill>
                <a:latin typeface="Arial" panose="020B0604020202020204" pitchFamily="34" charset="0"/>
                <a:cs typeface="Arial" panose="020B0604020202020204" pitchFamily="34" charset="0"/>
              </a:defRPr>
            </a:lvl4pPr>
            <a:lvl5pPr marL="2353192" indent="-254018">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549819" y="1159931"/>
            <a:ext cx="11071905" cy="583848"/>
          </a:xfrm>
          <a:prstGeom prst="rect">
            <a:avLst/>
          </a:prstGeom>
        </p:spPr>
        <p:txBody>
          <a:bodyPr/>
          <a:lstStyle>
            <a:lvl1pPr marL="0" indent="0" algn="l">
              <a:buFontTx/>
              <a:buNone/>
              <a:defRPr sz="2000" b="0">
                <a:solidFill>
                  <a:srgbClr val="6F6F6F"/>
                </a:solidFill>
                <a:latin typeface="Arial" panose="020B0604020202020204" pitchFamily="34" charset="0"/>
                <a:cs typeface="Arial" panose="020B0604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89855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n Brande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7133" y="499004"/>
            <a:ext cx="11084560" cy="656590"/>
          </a:xfrm>
          <a:prstGeom prst="rect">
            <a:avLst/>
          </a:prstGeom>
        </p:spPr>
        <p:txBody>
          <a:bodyPr/>
          <a:lstStyle>
            <a:lvl1pPr algn="l">
              <a:defRPr sz="3200" b="1" cap="none"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46227" y="2127490"/>
            <a:ext cx="11054080" cy="4132139"/>
          </a:xfrm>
          <a:prstGeom prst="rect">
            <a:avLst/>
          </a:prstGeom>
        </p:spPr>
        <p:txBody>
          <a:bodyPr/>
          <a:lstStyle>
            <a:lvl1pPr marL="255782" indent="-255782">
              <a:lnSpc>
                <a:spcPct val="90000"/>
              </a:lnSpc>
              <a:spcBef>
                <a:spcPts val="333"/>
              </a:spcBef>
              <a:spcAft>
                <a:spcPts val="333"/>
              </a:spcAft>
              <a:buClr>
                <a:schemeClr val="bg2"/>
              </a:buClr>
              <a:buSzPct val="75000"/>
              <a:buFont typeface="Arial" panose="020B0604020202020204" pitchFamily="34" charset="0"/>
              <a:buNone/>
              <a:defRPr sz="1867">
                <a:solidFill>
                  <a:schemeClr val="bg1"/>
                </a:solidFill>
                <a:latin typeface="Arial" panose="020B0604020202020204" pitchFamily="34" charset="0"/>
                <a:cs typeface="Arial" panose="020B0604020202020204" pitchFamily="34" charset="0"/>
              </a:defRPr>
            </a:lvl1pPr>
            <a:lvl2pPr marL="889062" indent="-254018">
              <a:lnSpc>
                <a:spcPct val="90000"/>
              </a:lnSpc>
              <a:spcBef>
                <a:spcPts val="333"/>
              </a:spcBef>
              <a:spcAft>
                <a:spcPts val="333"/>
              </a:spcAft>
              <a:buClr>
                <a:schemeClr val="bg2"/>
              </a:buClr>
              <a:buSzPct val="75000"/>
              <a:buFont typeface="Arial" panose="020B0604020202020204" pitchFamily="34" charset="0"/>
              <a:buNone/>
              <a:defRPr sz="1600">
                <a:solidFill>
                  <a:schemeClr val="bg1"/>
                </a:solidFill>
                <a:latin typeface="Arial" panose="020B0604020202020204" pitchFamily="34" charset="0"/>
                <a:cs typeface="Arial" panose="020B0604020202020204" pitchFamily="34" charset="0"/>
              </a:defRPr>
            </a:lvl2pPr>
            <a:lvl3pPr marL="1398863" indent="-188750">
              <a:lnSpc>
                <a:spcPct val="90000"/>
              </a:lnSpc>
              <a:spcBef>
                <a:spcPts val="333"/>
              </a:spcBef>
              <a:spcAft>
                <a:spcPts val="333"/>
              </a:spcAft>
              <a:buClr>
                <a:schemeClr val="bg2"/>
              </a:buClr>
              <a:buSzPct val="75000"/>
              <a:buFont typeface="Arial" panose="020B0604020202020204" pitchFamily="34" charset="0"/>
              <a:buNone/>
              <a:defRPr sz="1333">
                <a:solidFill>
                  <a:schemeClr val="bg1"/>
                </a:solidFill>
                <a:latin typeface="Arial" panose="020B0604020202020204" pitchFamily="34" charset="0"/>
                <a:cs typeface="Arial" panose="020B0604020202020204" pitchFamily="34" charset="0"/>
              </a:defRPr>
            </a:lvl3pPr>
            <a:lvl4pPr marL="1972166" indent="-254018">
              <a:lnSpc>
                <a:spcPct val="90000"/>
              </a:lnSpc>
              <a:spcBef>
                <a:spcPts val="333"/>
              </a:spcBef>
              <a:spcAft>
                <a:spcPts val="333"/>
              </a:spcAft>
              <a:buClr>
                <a:schemeClr val="bg2"/>
              </a:buClr>
              <a:buSzPct val="75000"/>
              <a:buFont typeface="Arial" panose="020B0604020202020204" pitchFamily="34" charset="0"/>
              <a:buNone/>
              <a:defRPr sz="1200">
                <a:solidFill>
                  <a:schemeClr val="bg1"/>
                </a:solidFill>
                <a:latin typeface="Arial" panose="020B0604020202020204" pitchFamily="34" charset="0"/>
                <a:cs typeface="Arial" panose="020B0604020202020204" pitchFamily="34" charset="0"/>
              </a:defRPr>
            </a:lvl4pPr>
            <a:lvl5pPr marL="2353192" indent="-254018">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550552" y="1160287"/>
            <a:ext cx="11084560" cy="583848"/>
          </a:xfrm>
          <a:prstGeom prst="rect">
            <a:avLst/>
          </a:prstGeom>
        </p:spPr>
        <p:txBody>
          <a:bodyPr/>
          <a:lstStyle>
            <a:lvl1pPr marL="0" indent="0" algn="l">
              <a:buFontTx/>
              <a:buNone/>
              <a:defRPr sz="2000" b="0">
                <a:solidFill>
                  <a:srgbClr val="6F6F6F"/>
                </a:solidFill>
                <a:latin typeface="Arial" panose="020B0604020202020204" pitchFamily="34" charset="0"/>
                <a:cs typeface="Arial" panose="020B0604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183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7745" y="496025"/>
            <a:ext cx="11080659" cy="660117"/>
          </a:xfrm>
          <a:prstGeom prst="rect">
            <a:avLst/>
          </a:prstGeom>
        </p:spPr>
        <p:txBody>
          <a:bodyPr/>
          <a:lstStyle>
            <a:lvl1pPr algn="l">
              <a:defRPr sz="3200" cap="none">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68960" y="2336707"/>
            <a:ext cx="11054080" cy="4104175"/>
          </a:xfrm>
          <a:prstGeom prst="rect">
            <a:avLst/>
          </a:prstGeom>
        </p:spPr>
        <p:txBody>
          <a:bodyPr/>
          <a:lstStyle>
            <a:lvl1pPr marL="0" indent="0">
              <a:buClr>
                <a:schemeClr val="bg2"/>
              </a:buClr>
              <a:buSzPct val="100000"/>
              <a:buFontTx/>
              <a:buNone/>
              <a:defRPr sz="1600">
                <a:solidFill>
                  <a:schemeClr val="accent4"/>
                </a:solidFill>
              </a:defRPr>
            </a:lvl1pPr>
            <a:lvl2pPr marL="635044" indent="0">
              <a:buClr>
                <a:schemeClr val="bg2"/>
              </a:buClr>
              <a:buSzPct val="100000"/>
              <a:buFontTx/>
              <a:buNone/>
              <a:defRPr sz="1333">
                <a:solidFill>
                  <a:schemeClr val="accent4"/>
                </a:solidFill>
              </a:defRPr>
            </a:lvl2pPr>
            <a:lvl3pPr marL="1210113" indent="0">
              <a:buClr>
                <a:schemeClr val="bg2"/>
              </a:buClr>
              <a:buSzPct val="100000"/>
              <a:buFontTx/>
              <a:buNone/>
              <a:defRPr sz="1200">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2" indent="-254018">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1402" y="1160365"/>
            <a:ext cx="11084560" cy="583848"/>
          </a:xfrm>
          <a:prstGeom prst="rect">
            <a:avLst/>
          </a:prstGeom>
        </p:spPr>
        <p:txBody>
          <a:bodyPr/>
          <a:lstStyle>
            <a:lvl1pPr marL="0" indent="0" algn="l">
              <a:buFontTx/>
              <a:buNone/>
              <a:defRPr sz="2000" b="0">
                <a:solidFill>
                  <a:srgbClr val="6F6F6F"/>
                </a:solidFill>
                <a:latin typeface="Arial" panose="020B0604020202020204" pitchFamily="34" charset="0"/>
                <a:cs typeface="Arial" panose="020B0604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05960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or 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2129246" y="2665701"/>
            <a:ext cx="7933508" cy="1462162"/>
          </a:xfrm>
          <a:prstGeom prst="rect">
            <a:avLst/>
          </a:prstGeom>
        </p:spPr>
        <p:txBody>
          <a:bodyPr anchor="t"/>
          <a:lstStyle>
            <a:lvl1pPr algn="ct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563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62A7E8-AC06-D74E-A9A1-4E57F8EF7BF5}"/>
              </a:ext>
            </a:extLst>
          </p:cNvPr>
          <p:cNvSpPr>
            <a:spLocks noGrp="1"/>
          </p:cNvSpPr>
          <p:nvPr>
            <p:ph type="dt" sz="half" idx="10"/>
          </p:nvPr>
        </p:nvSpPr>
        <p:spPr>
          <a:xfrm>
            <a:off x="838200" y="6356351"/>
            <a:ext cx="2743200" cy="365125"/>
          </a:xfrm>
          <a:prstGeom prst="rect">
            <a:avLst/>
          </a:prstGeom>
        </p:spPr>
        <p:txBody>
          <a:bodyPr/>
          <a:lstStyle/>
          <a:p>
            <a:fld id="{43D3A063-0686-D747-81E9-62015CE3A3B7}" type="datetime1">
              <a:rPr lang="en-US" smtClean="0"/>
              <a:t>5/16/2024</a:t>
            </a:fld>
            <a:endParaRPr lang="en-US"/>
          </a:p>
        </p:txBody>
      </p:sp>
      <p:sp>
        <p:nvSpPr>
          <p:cNvPr id="3" name="Footer Placeholder 2">
            <a:extLst>
              <a:ext uri="{FF2B5EF4-FFF2-40B4-BE49-F238E27FC236}">
                <a16:creationId xmlns:a16="http://schemas.microsoft.com/office/drawing/2014/main" id="{466DE5BD-581D-9947-9D18-0B5D9D08273E}"/>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F9898AF-1900-0945-837B-5389AE8E322C}"/>
              </a:ext>
            </a:extLst>
          </p:cNvPr>
          <p:cNvSpPr>
            <a:spLocks noGrp="1"/>
          </p:cNvSpPr>
          <p:nvPr>
            <p:ph type="sldNum" sz="quarter" idx="12"/>
          </p:nvPr>
        </p:nvSpPr>
        <p:spPr>
          <a:xfrm>
            <a:off x="8610600" y="6356351"/>
            <a:ext cx="2743200" cy="365125"/>
          </a:xfrm>
          <a:prstGeom prst="rect">
            <a:avLst/>
          </a:prstGeom>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2040598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43131F-2648-4A35-A929-42A428FC79C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16514116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4"/>
            <a:ext cx="10363200" cy="1500187"/>
          </a:xfrm>
        </p:spPr>
        <p:txBody>
          <a:bodyPr anchor="b"/>
          <a:lstStyle>
            <a:lvl1pPr marL="0" indent="0">
              <a:buNone/>
              <a:defRPr sz="2000">
                <a:solidFill>
                  <a:schemeClr val="tx1">
                    <a:tint val="75000"/>
                  </a:schemeClr>
                </a:solidFill>
              </a:defRPr>
            </a:lvl1pPr>
            <a:lvl2pPr marL="457223" indent="0">
              <a:buNone/>
              <a:defRPr sz="1800">
                <a:solidFill>
                  <a:schemeClr val="tx1">
                    <a:tint val="75000"/>
                  </a:schemeClr>
                </a:solidFill>
              </a:defRPr>
            </a:lvl2pPr>
            <a:lvl3pPr marL="914446" indent="0">
              <a:buNone/>
              <a:defRPr sz="1600">
                <a:solidFill>
                  <a:schemeClr val="tx1">
                    <a:tint val="75000"/>
                  </a:schemeClr>
                </a:solidFill>
              </a:defRPr>
            </a:lvl3pPr>
            <a:lvl4pPr marL="1371669" indent="0">
              <a:buNone/>
              <a:defRPr sz="1400">
                <a:solidFill>
                  <a:schemeClr val="tx1">
                    <a:tint val="75000"/>
                  </a:schemeClr>
                </a:solidFill>
              </a:defRPr>
            </a:lvl4pPr>
            <a:lvl5pPr marL="1828891" indent="0">
              <a:buNone/>
              <a:defRPr sz="1400">
                <a:solidFill>
                  <a:schemeClr val="tx1">
                    <a:tint val="75000"/>
                  </a:schemeClr>
                </a:solidFill>
              </a:defRPr>
            </a:lvl5pPr>
            <a:lvl6pPr marL="2286114" indent="0">
              <a:buNone/>
              <a:defRPr sz="1400">
                <a:solidFill>
                  <a:schemeClr val="tx1">
                    <a:tint val="75000"/>
                  </a:schemeClr>
                </a:solidFill>
              </a:defRPr>
            </a:lvl6pPr>
            <a:lvl7pPr marL="2743337" indent="0">
              <a:buNone/>
              <a:defRPr sz="1400">
                <a:solidFill>
                  <a:schemeClr val="tx1">
                    <a:tint val="75000"/>
                  </a:schemeClr>
                </a:solidFill>
              </a:defRPr>
            </a:lvl7pPr>
            <a:lvl8pPr marL="3200560" indent="0">
              <a:buNone/>
              <a:defRPr sz="1400">
                <a:solidFill>
                  <a:schemeClr val="tx1">
                    <a:tint val="75000"/>
                  </a:schemeClr>
                </a:solidFill>
              </a:defRPr>
            </a:lvl8pPr>
            <a:lvl9pPr marL="365778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09514CEE-D7C2-42CF-BE1C-8E9D9569E4CE}" type="datetime1">
              <a:rPr lang="en-US"/>
              <a:pPr/>
              <a:t>5/16/2024</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A sample title</a:t>
            </a:r>
          </a:p>
        </p:txBody>
      </p:sp>
      <p:sp>
        <p:nvSpPr>
          <p:cNvPr id="6" name="Slide Number Placeholder 5"/>
          <p:cNvSpPr>
            <a:spLocks noGrp="1"/>
          </p:cNvSpPr>
          <p:nvPr>
            <p:ph type="sldNum" sz="quarter" idx="12"/>
          </p:nvPr>
        </p:nvSpPr>
        <p:spPr/>
        <p:txBody>
          <a:bodyPr/>
          <a:lstStyle>
            <a:lvl1pPr>
              <a:defRPr/>
            </a:lvl1pPr>
          </a:lstStyle>
          <a:p>
            <a:fld id="{B89C38B9-867F-4D33-A990-C72B22A86907}" type="slidenum">
              <a:rPr lang="en-US"/>
              <a:pPr/>
              <a:t>‹#›</a:t>
            </a:fld>
            <a:endParaRPr lang="en-US"/>
          </a:p>
        </p:txBody>
      </p:sp>
    </p:spTree>
    <p:extLst>
      <p:ext uri="{BB962C8B-B14F-4D97-AF65-F5344CB8AC3E}">
        <p14:creationId xmlns:p14="http://schemas.microsoft.com/office/powerpoint/2010/main" val="2948809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B6682A-6320-4F58-BE88-A53356D33AB8}"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2696B9-88AF-430B-9E7E-58E85CE68AAE}" type="slidenum">
              <a:rPr lang="en-US" smtClean="0"/>
              <a:t>‹#›</a:t>
            </a:fld>
            <a:endParaRPr lang="en-US"/>
          </a:p>
        </p:txBody>
      </p:sp>
    </p:spTree>
    <p:extLst>
      <p:ext uri="{BB962C8B-B14F-4D97-AF65-F5344CB8AC3E}">
        <p14:creationId xmlns:p14="http://schemas.microsoft.com/office/powerpoint/2010/main" val="7233411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BBB5A9-E333-4784-B917-3FA9B43276B7}"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42222B-850D-469A-92E8-030C3C51C1C9}" type="slidenum">
              <a:rPr lang="en-US" smtClean="0"/>
              <a:t>‹#›</a:t>
            </a:fld>
            <a:endParaRPr lang="en-US"/>
          </a:p>
        </p:txBody>
      </p:sp>
    </p:spTree>
    <p:extLst>
      <p:ext uri="{BB962C8B-B14F-4D97-AF65-F5344CB8AC3E}">
        <p14:creationId xmlns:p14="http://schemas.microsoft.com/office/powerpoint/2010/main" val="251688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843131F-2648-4A35-A929-42A428FC79C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3408357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43131F-2648-4A35-A929-42A428FC79C4}"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3533650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43131F-2648-4A35-A929-42A428FC79C4}" type="datetimeFigureOut">
              <a:rPr lang="en-US" smtClean="0"/>
              <a:t>5/16/2024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11198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43131F-2648-4A35-A929-42A428FC79C4}" type="datetimeFigureOut">
              <a:rPr lang="en-US" smtClean="0"/>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693981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43131F-2648-4A35-A929-42A428FC79C4}" type="datetimeFigureOut">
              <a:rPr lang="en-US" smtClean="0"/>
              <a:t>5/16/2024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1328919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43131F-2648-4A35-A929-42A428FC79C4}"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4196787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43131F-2648-4A35-A929-42A428FC79C4}"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3405150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43131F-2648-4A35-A929-42A428FC79C4}" type="datetimeFigureOut">
              <a:rPr lang="en-US" smtClean="0"/>
              <a:t>5/16/2024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C1705E-721D-45FA-BBF2-5D6FAD2560AD}" type="slidenum">
              <a:rPr lang="en-US" smtClean="0"/>
              <a:t>‹#›</a:t>
            </a:fld>
            <a:endParaRPr lang="en-US"/>
          </a:p>
        </p:txBody>
      </p:sp>
    </p:spTree>
    <p:extLst>
      <p:ext uri="{BB962C8B-B14F-4D97-AF65-F5344CB8AC3E}">
        <p14:creationId xmlns:p14="http://schemas.microsoft.com/office/powerpoint/2010/main" val="2294068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953693F-8324-4CF3-824C-1924AB475113}"/>
              </a:ext>
            </a:extLst>
          </p:cNvPr>
          <p:cNvGrpSpPr/>
          <p:nvPr userDrawn="1"/>
        </p:nvGrpSpPr>
        <p:grpSpPr>
          <a:xfrm>
            <a:off x="10186345" y="6346054"/>
            <a:ext cx="1739549" cy="437609"/>
            <a:chOff x="897679" y="1356239"/>
            <a:chExt cx="6065080" cy="1525760"/>
          </a:xfrm>
        </p:grpSpPr>
        <p:cxnSp>
          <p:nvCxnSpPr>
            <p:cNvPr id="11" name="Straight Connector 10">
              <a:extLst>
                <a:ext uri="{FF2B5EF4-FFF2-40B4-BE49-F238E27FC236}">
                  <a16:creationId xmlns:a16="http://schemas.microsoft.com/office/drawing/2014/main" id="{4E7AD460-94E7-4976-AE21-CF1E10A75120}"/>
                </a:ext>
              </a:extLst>
            </p:cNvPr>
            <p:cNvCxnSpPr/>
            <p:nvPr/>
          </p:nvCxnSpPr>
          <p:spPr>
            <a:xfrm>
              <a:off x="4534198" y="1410701"/>
              <a:ext cx="0" cy="14168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489DA304-439F-4387-A327-0FD200B552E6}"/>
                </a:ext>
              </a:extLst>
            </p:cNvPr>
            <p:cNvPicPr>
              <a:picLocks noChangeAspect="1"/>
            </p:cNvPicPr>
            <p:nvPr userDrawn="1"/>
          </p:nvPicPr>
          <p:blipFill rotWithShape="1">
            <a:blip r:embed="rId13"/>
            <a:srcRect r="6627"/>
            <a:stretch/>
          </p:blipFill>
          <p:spPr>
            <a:xfrm>
              <a:off x="897679" y="1356239"/>
              <a:ext cx="3384181" cy="1525760"/>
            </a:xfrm>
            <a:prstGeom prst="rect">
              <a:avLst/>
            </a:prstGeom>
          </p:spPr>
        </p:pic>
        <p:pic>
          <p:nvPicPr>
            <p:cNvPr id="13" name="Picture 12" descr="Logo&#10;&#10;Description automatically generated with medium confidence">
              <a:extLst>
                <a:ext uri="{FF2B5EF4-FFF2-40B4-BE49-F238E27FC236}">
                  <a16:creationId xmlns:a16="http://schemas.microsoft.com/office/drawing/2014/main" id="{215E9F15-BD92-4701-B746-945A7E08DAC0}"/>
                </a:ext>
              </a:extLst>
            </p:cNvPr>
            <p:cNvPicPr>
              <a:picLocks noChangeAspect="1"/>
            </p:cNvPicPr>
            <p:nvPr userDrawn="1"/>
          </p:nvPicPr>
          <p:blipFill>
            <a:blip r:embed="rId14"/>
            <a:stretch>
              <a:fillRect/>
            </a:stretch>
          </p:blipFill>
          <p:spPr>
            <a:xfrm>
              <a:off x="5012210" y="1646269"/>
              <a:ext cx="1950549" cy="966702"/>
            </a:xfrm>
            <a:prstGeom prst="rect">
              <a:avLst/>
            </a:prstGeom>
          </p:spPr>
        </p:pic>
      </p:grpSp>
      <p:sp>
        <p:nvSpPr>
          <p:cNvPr id="1026" name="Rectangle 2"/>
          <p:cNvSpPr>
            <a:spLocks noGrp="1" noChangeArrowheads="1"/>
          </p:cNvSpPr>
          <p:nvPr>
            <p:ph type="title"/>
          </p:nvPr>
        </p:nvSpPr>
        <p:spPr bwMode="auto">
          <a:xfrm>
            <a:off x="536727" y="499398"/>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56134" y="2123431"/>
            <a:ext cx="11054368" cy="4149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
        <p:nvSpPr>
          <p:cNvPr id="4" name="TextBox 3"/>
          <p:cNvSpPr txBox="1"/>
          <p:nvPr userDrawn="1"/>
        </p:nvSpPr>
        <p:spPr>
          <a:xfrm>
            <a:off x="605832" y="6580414"/>
            <a:ext cx="356697" cy="12311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l"/>
            <a:fld id="{9EF62655-870B-4C06-BC3D-C67D37BAE36D}" type="slidenum">
              <a:rPr lang="en-US" sz="800" kern="1200" smtClean="0">
                <a:solidFill>
                  <a:schemeClr val="accent5"/>
                </a:solidFill>
                <a:latin typeface="Trebuchet MS" panose="020B0603020202020204" pitchFamily="34" charset="0"/>
                <a:ea typeface="MS PGothic" pitchFamily="34" charset="-128"/>
                <a:cs typeface="+mn-cs"/>
              </a:rPr>
              <a:pPr algn="l"/>
              <a:t>‹#›</a:t>
            </a:fld>
            <a:r>
              <a:rPr lang="en-US" sz="800" cap="none" baseline="0" dirty="0">
                <a:solidFill>
                  <a:schemeClr val="accent5"/>
                </a:solidFill>
                <a:latin typeface="Trebuchet MS" panose="020B0603020202020204" pitchFamily="34" charset="0"/>
              </a:rPr>
              <a:t> </a:t>
            </a:r>
            <a:endParaRPr lang="en-US" sz="800" cap="none" dirty="0">
              <a:solidFill>
                <a:schemeClr val="accent5"/>
              </a:solidFill>
              <a:latin typeface="Trebuchet MS" panose="020B0603020202020204" pitchFamily="34" charset="0"/>
            </a:endParaRPr>
          </a:p>
        </p:txBody>
      </p:sp>
      <p:pic>
        <p:nvPicPr>
          <p:cNvPr id="9" name="Picture 8" descr="Diagram&#10;&#10;Description automatically generated">
            <a:extLst>
              <a:ext uri="{FF2B5EF4-FFF2-40B4-BE49-F238E27FC236}">
                <a16:creationId xmlns:a16="http://schemas.microsoft.com/office/drawing/2014/main" id="{FB8D695A-42FF-3A4B-B647-2DC35CD86C4E}"/>
              </a:ext>
            </a:extLst>
          </p:cNvPr>
          <p:cNvPicPr>
            <a:picLocks noChangeAspect="1"/>
          </p:cNvPicPr>
          <p:nvPr userDrawn="1"/>
        </p:nvPicPr>
        <p:blipFill>
          <a:blip r:embed="rId15"/>
          <a:stretch>
            <a:fillRect/>
          </a:stretch>
        </p:blipFill>
        <p:spPr>
          <a:xfrm>
            <a:off x="0" y="5920840"/>
            <a:ext cx="538867" cy="937161"/>
          </a:xfrm>
          <a:prstGeom prst="rect">
            <a:avLst/>
          </a:prstGeom>
        </p:spPr>
      </p:pic>
    </p:spTree>
    <p:extLst>
      <p:ext uri="{BB962C8B-B14F-4D97-AF65-F5344CB8AC3E}">
        <p14:creationId xmlns:p14="http://schemas.microsoft.com/office/powerpoint/2010/main" val="3027460833"/>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rtl="0" fontAlgn="base">
        <a:lnSpc>
          <a:spcPct val="90000"/>
        </a:lnSpc>
        <a:spcBef>
          <a:spcPct val="0"/>
        </a:spcBef>
        <a:spcAft>
          <a:spcPct val="0"/>
        </a:spcAft>
        <a:defRPr sz="3200" b="1" cap="none" baseline="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8035" algn="l" rtl="0" eaLnBrk="1" fontAlgn="base" hangingPunct="1">
        <a:spcBef>
          <a:spcPct val="0"/>
        </a:spcBef>
        <a:spcAft>
          <a:spcPct val="0"/>
        </a:spcAft>
        <a:defRPr sz="3556" b="1">
          <a:solidFill>
            <a:srgbClr val="73B900"/>
          </a:solidFill>
          <a:latin typeface="Arial" charset="0"/>
        </a:defRPr>
      </a:lvl6pPr>
      <a:lvl7pPr marL="1016071" algn="l" rtl="0" eaLnBrk="1" fontAlgn="base" hangingPunct="1">
        <a:spcBef>
          <a:spcPct val="0"/>
        </a:spcBef>
        <a:spcAft>
          <a:spcPct val="0"/>
        </a:spcAft>
        <a:defRPr sz="3556" b="1">
          <a:solidFill>
            <a:srgbClr val="73B900"/>
          </a:solidFill>
          <a:latin typeface="Arial" charset="0"/>
        </a:defRPr>
      </a:lvl7pPr>
      <a:lvl8pPr marL="1524107" algn="l" rtl="0" eaLnBrk="1" fontAlgn="base" hangingPunct="1">
        <a:spcBef>
          <a:spcPct val="0"/>
        </a:spcBef>
        <a:spcAft>
          <a:spcPct val="0"/>
        </a:spcAft>
        <a:defRPr sz="3556" b="1">
          <a:solidFill>
            <a:srgbClr val="73B900"/>
          </a:solidFill>
          <a:latin typeface="Arial" charset="0"/>
        </a:defRPr>
      </a:lvl8pPr>
      <a:lvl9pPr marL="2032142"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1867" b="0">
          <a:solidFill>
            <a:schemeClr val="bg1"/>
          </a:solidFill>
          <a:latin typeface="Arial" panose="020B0604020202020204" pitchFamily="34" charset="0"/>
          <a:ea typeface="+mn-ea"/>
          <a:cs typeface="Arial" panose="020B0604020202020204" pitchFamily="34" charset="0"/>
        </a:defRPr>
      </a:lvl1pPr>
      <a:lvl2pPr marL="863656" indent="-228611" algn="l" rtl="0" fontAlgn="base">
        <a:lnSpc>
          <a:spcPct val="90000"/>
        </a:lnSpc>
        <a:spcBef>
          <a:spcPts val="1000"/>
        </a:spcBef>
        <a:spcAft>
          <a:spcPts val="1000"/>
        </a:spcAft>
        <a:buClrTx/>
        <a:buSzPct val="100000"/>
        <a:buFont typeface="Wingdings" pitchFamily="2" charset="2"/>
        <a:buChar char="q"/>
        <a:defRPr sz="1600" b="0">
          <a:solidFill>
            <a:schemeClr val="bg1"/>
          </a:solidFill>
          <a:latin typeface="Arial" panose="020B0604020202020204" pitchFamily="34" charset="0"/>
          <a:cs typeface="Arial" panose="020B0604020202020204" pitchFamily="34" charset="0"/>
        </a:defRPr>
      </a:lvl2pPr>
      <a:lvl3pPr marL="1210113" indent="0" algn="l" rtl="0" fontAlgn="base">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166" indent="-254018" algn="l" rtl="0" fontAlgn="base">
        <a:spcBef>
          <a:spcPct val="20000"/>
        </a:spcBef>
        <a:spcAft>
          <a:spcPct val="0"/>
        </a:spcAft>
        <a:buChar char="–"/>
        <a:defRPr sz="2222">
          <a:solidFill>
            <a:schemeClr val="bg1"/>
          </a:solidFill>
          <a:latin typeface="+mn-lt"/>
        </a:defRPr>
      </a:lvl4pPr>
      <a:lvl5pPr marL="2353192" indent="-254018" algn="l" rtl="0" fontAlgn="base">
        <a:spcBef>
          <a:spcPct val="20000"/>
        </a:spcBef>
        <a:spcAft>
          <a:spcPct val="0"/>
        </a:spcAft>
        <a:buChar char="»"/>
        <a:defRPr sz="2222">
          <a:solidFill>
            <a:schemeClr val="bg1"/>
          </a:solidFill>
          <a:latin typeface="+mn-lt"/>
        </a:defRPr>
      </a:lvl5pPr>
      <a:lvl6pPr marL="2861228" indent="-254018" algn="l" rtl="0" eaLnBrk="1" fontAlgn="base" hangingPunct="1">
        <a:spcBef>
          <a:spcPct val="20000"/>
        </a:spcBef>
        <a:spcAft>
          <a:spcPct val="0"/>
        </a:spcAft>
        <a:buChar char="»"/>
        <a:defRPr sz="2222">
          <a:solidFill>
            <a:schemeClr val="bg1"/>
          </a:solidFill>
          <a:latin typeface="+mn-lt"/>
        </a:defRPr>
      </a:lvl6pPr>
      <a:lvl7pPr marL="3369264" indent="-254018" algn="l" rtl="0" eaLnBrk="1" fontAlgn="base" hangingPunct="1">
        <a:spcBef>
          <a:spcPct val="20000"/>
        </a:spcBef>
        <a:spcAft>
          <a:spcPct val="0"/>
        </a:spcAft>
        <a:buChar char="»"/>
        <a:defRPr sz="2222">
          <a:solidFill>
            <a:schemeClr val="bg1"/>
          </a:solidFill>
          <a:latin typeface="+mn-lt"/>
        </a:defRPr>
      </a:lvl7pPr>
      <a:lvl8pPr marL="3877299" indent="-254018" algn="l" rtl="0" eaLnBrk="1" fontAlgn="base" hangingPunct="1">
        <a:spcBef>
          <a:spcPct val="20000"/>
        </a:spcBef>
        <a:spcAft>
          <a:spcPct val="0"/>
        </a:spcAft>
        <a:buChar char="»"/>
        <a:defRPr sz="2222">
          <a:solidFill>
            <a:schemeClr val="bg1"/>
          </a:solidFill>
          <a:latin typeface="+mn-lt"/>
        </a:defRPr>
      </a:lvl8pPr>
      <a:lvl9pPr marL="4385335" indent="-254018"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6071" rtl="0" eaLnBrk="1" latinLnBrk="0" hangingPunct="1">
        <a:defRPr sz="2000" kern="1200">
          <a:solidFill>
            <a:schemeClr val="tx1"/>
          </a:solidFill>
          <a:latin typeface="+mn-lt"/>
          <a:ea typeface="+mn-ea"/>
          <a:cs typeface="+mn-cs"/>
        </a:defRPr>
      </a:lvl1pPr>
      <a:lvl2pPr marL="508035" algn="l" defTabSz="1016071" rtl="0" eaLnBrk="1" latinLnBrk="0" hangingPunct="1">
        <a:defRPr sz="2000" kern="1200">
          <a:solidFill>
            <a:schemeClr val="tx1"/>
          </a:solidFill>
          <a:latin typeface="+mn-lt"/>
          <a:ea typeface="+mn-ea"/>
          <a:cs typeface="+mn-cs"/>
        </a:defRPr>
      </a:lvl2pPr>
      <a:lvl3pPr marL="1016071" algn="l" defTabSz="1016071" rtl="0" eaLnBrk="1" latinLnBrk="0" hangingPunct="1">
        <a:defRPr sz="2000" kern="1200">
          <a:solidFill>
            <a:schemeClr val="tx1"/>
          </a:solidFill>
          <a:latin typeface="+mn-lt"/>
          <a:ea typeface="+mn-ea"/>
          <a:cs typeface="+mn-cs"/>
        </a:defRPr>
      </a:lvl3pPr>
      <a:lvl4pPr marL="1524107" algn="l" defTabSz="1016071" rtl="0" eaLnBrk="1" latinLnBrk="0" hangingPunct="1">
        <a:defRPr sz="2000" kern="1200">
          <a:solidFill>
            <a:schemeClr val="tx1"/>
          </a:solidFill>
          <a:latin typeface="+mn-lt"/>
          <a:ea typeface="+mn-ea"/>
          <a:cs typeface="+mn-cs"/>
        </a:defRPr>
      </a:lvl4pPr>
      <a:lvl5pPr marL="2032142" algn="l" defTabSz="1016071" rtl="0" eaLnBrk="1" latinLnBrk="0" hangingPunct="1">
        <a:defRPr sz="2000" kern="1200">
          <a:solidFill>
            <a:schemeClr val="tx1"/>
          </a:solidFill>
          <a:latin typeface="+mn-lt"/>
          <a:ea typeface="+mn-ea"/>
          <a:cs typeface="+mn-cs"/>
        </a:defRPr>
      </a:lvl5pPr>
      <a:lvl6pPr marL="2540178" algn="l" defTabSz="1016071" rtl="0" eaLnBrk="1" latinLnBrk="0" hangingPunct="1">
        <a:defRPr sz="2000" kern="1200">
          <a:solidFill>
            <a:schemeClr val="tx1"/>
          </a:solidFill>
          <a:latin typeface="+mn-lt"/>
          <a:ea typeface="+mn-ea"/>
          <a:cs typeface="+mn-cs"/>
        </a:defRPr>
      </a:lvl6pPr>
      <a:lvl7pPr marL="3048213" algn="l" defTabSz="1016071" rtl="0" eaLnBrk="1" latinLnBrk="0" hangingPunct="1">
        <a:defRPr sz="2000" kern="1200">
          <a:solidFill>
            <a:schemeClr val="tx1"/>
          </a:solidFill>
          <a:latin typeface="+mn-lt"/>
          <a:ea typeface="+mn-ea"/>
          <a:cs typeface="+mn-cs"/>
        </a:defRPr>
      </a:lvl7pPr>
      <a:lvl8pPr marL="3556249" algn="l" defTabSz="1016071" rtl="0" eaLnBrk="1" latinLnBrk="0" hangingPunct="1">
        <a:defRPr sz="2000" kern="1200">
          <a:solidFill>
            <a:schemeClr val="tx1"/>
          </a:solidFill>
          <a:latin typeface="+mn-lt"/>
          <a:ea typeface="+mn-ea"/>
          <a:cs typeface="+mn-cs"/>
        </a:defRPr>
      </a:lvl8pPr>
      <a:lvl9pPr marL="4064285" algn="l" defTabSz="1016071"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8.xml"/><Relationship Id="rId7" Type="http://schemas.openxmlformats.org/officeDocument/2006/relationships/image" Target="../media/image23.png"/><Relationship Id="rId2" Type="http://schemas.openxmlformats.org/officeDocument/2006/relationships/slideLayout" Target="../slideLayouts/slideLayout19.xml"/><Relationship Id="rId1" Type="http://schemas.openxmlformats.org/officeDocument/2006/relationships/tags" Target="../tags/tag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9.xml"/><Relationship Id="rId1" Type="http://schemas.openxmlformats.org/officeDocument/2006/relationships/tags" Target="../tags/tag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9.xml"/><Relationship Id="rId1" Type="http://schemas.openxmlformats.org/officeDocument/2006/relationships/tags" Target="../tags/tag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tags" Target="../tags/tag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9.png"/><Relationship Id="rId2" Type="http://schemas.openxmlformats.org/officeDocument/2006/relationships/slideLayout" Target="../slideLayouts/slideLayout19.xml"/><Relationship Id="rId1" Type="http://schemas.openxmlformats.org/officeDocument/2006/relationships/tags" Target="../tags/tag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9.xml"/><Relationship Id="rId1" Type="http://schemas.openxmlformats.org/officeDocument/2006/relationships/tags" Target="../tags/tag11.xml"/><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tags" Target="../tags/tag14.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9.xml"/><Relationship Id="rId1" Type="http://schemas.openxmlformats.org/officeDocument/2006/relationships/tags" Target="../tags/tag1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9.xml"/><Relationship Id="rId1" Type="http://schemas.openxmlformats.org/officeDocument/2006/relationships/tags" Target="../tags/tag16.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9.xml"/><Relationship Id="rId1" Type="http://schemas.openxmlformats.org/officeDocument/2006/relationships/tags" Target="../tags/tag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9.xml"/><Relationship Id="rId1" Type="http://schemas.openxmlformats.org/officeDocument/2006/relationships/tags" Target="../tags/tag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xml"/><Relationship Id="rId1" Type="http://schemas.openxmlformats.org/officeDocument/2006/relationships/tags" Target="../tags/tag3.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8.png"/><Relationship Id="rId2" Type="http://schemas.openxmlformats.org/officeDocument/2006/relationships/slideLayout" Target="../slideLayouts/slideLayout19.xml"/><Relationship Id="rId1" Type="http://schemas.openxmlformats.org/officeDocument/2006/relationships/tags" Target="../tags/tag4.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9.xml"/><Relationship Id="rId1" Type="http://schemas.openxmlformats.org/officeDocument/2006/relationships/tags" Target="../tags/tag5.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9">
            <a:extLst>
              <a:ext uri="{FF2B5EF4-FFF2-40B4-BE49-F238E27FC236}">
                <a16:creationId xmlns:a16="http://schemas.microsoft.com/office/drawing/2014/main" id="{BAA8C366-B9A4-41EF-8B5B-14FF20F54012}"/>
              </a:ext>
            </a:extLst>
          </p:cNvPr>
          <p:cNvSpPr txBox="1"/>
          <p:nvPr/>
        </p:nvSpPr>
        <p:spPr>
          <a:xfrm>
            <a:off x="1899659" y="352753"/>
            <a:ext cx="8392682" cy="523220"/>
          </a:xfrm>
          <a:prstGeom prst="rect">
            <a:avLst/>
          </a:prstGeom>
          <a:noFill/>
        </p:spPr>
        <p:txBody>
          <a:bodyPr wrap="square">
            <a:spAutoFit/>
          </a:bodyPr>
          <a:lstStyle/>
          <a:p>
            <a:pPr algn="ctr"/>
            <a:r>
              <a:rPr lang="en-US" sz="2800" b="1" dirty="0">
                <a:latin typeface="Microsoft YaHei UI" panose="020B0503020204020204" pitchFamily="34" charset="-122"/>
                <a:ea typeface="Microsoft YaHei UI" panose="020B0503020204020204" pitchFamily="34" charset="-122"/>
              </a:rPr>
              <a:t>Scientific Machine Learning</a:t>
            </a:r>
          </a:p>
        </p:txBody>
      </p:sp>
      <p:pic>
        <p:nvPicPr>
          <p:cNvPr id="18" name="图片 17">
            <a:extLst>
              <a:ext uri="{FF2B5EF4-FFF2-40B4-BE49-F238E27FC236}">
                <a16:creationId xmlns:a16="http://schemas.microsoft.com/office/drawing/2014/main" id="{9DE1389C-EB65-4353-BFF4-0488CDA4AB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871" y="262089"/>
            <a:ext cx="973866" cy="704544"/>
          </a:xfrm>
          <a:prstGeom prst="rect">
            <a:avLst/>
          </a:prstGeom>
        </p:spPr>
      </p:pic>
      <p:pic>
        <p:nvPicPr>
          <p:cNvPr id="19" name="图片 18">
            <a:extLst>
              <a:ext uri="{FF2B5EF4-FFF2-40B4-BE49-F238E27FC236}">
                <a16:creationId xmlns:a16="http://schemas.microsoft.com/office/drawing/2014/main" id="{5E600221-CBF6-4AE5-9B8F-19306BDE92CF}"/>
              </a:ext>
            </a:extLst>
          </p:cNvPr>
          <p:cNvPicPr>
            <a:picLocks noChangeAspect="1"/>
          </p:cNvPicPr>
          <p:nvPr/>
        </p:nvPicPr>
        <p:blipFill rotWithShape="1">
          <a:blip r:embed="rId3">
            <a:extLst>
              <a:ext uri="{28A0092B-C50C-407E-A947-70E740481C1C}">
                <a14:useLocalDpi xmlns:a14="http://schemas.microsoft.com/office/drawing/2010/main" val="0"/>
              </a:ext>
            </a:extLst>
          </a:blip>
          <a:srcRect t="3925" r="82409"/>
          <a:stretch/>
        </p:blipFill>
        <p:spPr>
          <a:xfrm>
            <a:off x="2303522" y="144206"/>
            <a:ext cx="893400" cy="940311"/>
          </a:xfrm>
          <a:prstGeom prst="rect">
            <a:avLst/>
          </a:prstGeom>
        </p:spPr>
      </p:pic>
      <p:sp>
        <p:nvSpPr>
          <p:cNvPr id="20" name="文本框 19">
            <a:extLst>
              <a:ext uri="{FF2B5EF4-FFF2-40B4-BE49-F238E27FC236}">
                <a16:creationId xmlns:a16="http://schemas.microsoft.com/office/drawing/2014/main" id="{EFBAA1D5-3B8B-4109-8225-EC67AD9D007F}"/>
              </a:ext>
            </a:extLst>
          </p:cNvPr>
          <p:cNvSpPr txBox="1"/>
          <p:nvPr/>
        </p:nvSpPr>
        <p:spPr>
          <a:xfrm>
            <a:off x="2153266" y="1890730"/>
            <a:ext cx="7816645" cy="523220"/>
          </a:xfrm>
          <a:prstGeom prst="rect">
            <a:avLst/>
          </a:prstGeom>
          <a:noFill/>
        </p:spPr>
        <p:txBody>
          <a:bodyPr wrap="square" rtlCol="0">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rPr>
              <a:t>Lecture 11: PINN for PDE problems</a:t>
            </a:r>
            <a:endParaRPr lang="zh-CN" altLang="en-US" sz="2800" b="1" dirty="0">
              <a:solidFill>
                <a:srgbClr val="C00000"/>
              </a:solidFill>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2F0AC437-A68E-4278-AD5D-F31B5A5FFF66}"/>
              </a:ext>
            </a:extLst>
          </p:cNvPr>
          <p:cNvSpPr txBox="1"/>
          <p:nvPr/>
        </p:nvSpPr>
        <p:spPr>
          <a:xfrm>
            <a:off x="2153266" y="3244041"/>
            <a:ext cx="7885471" cy="369332"/>
          </a:xfrm>
          <a:prstGeom prst="rect">
            <a:avLst/>
          </a:prstGeom>
          <a:noFill/>
        </p:spPr>
        <p:txBody>
          <a:bodyPr wrap="square" rtlCol="0">
            <a:spAutoFit/>
          </a:bodyPr>
          <a:lstStyle/>
          <a:p>
            <a:pPr algn="ctr"/>
            <a:r>
              <a:rPr lang="zh-CN" altLang="en-US" b="1" dirty="0">
                <a:solidFill>
                  <a:srgbClr val="0000FF"/>
                </a:solidFill>
                <a:latin typeface="华文楷体" panose="02010600040101010101" pitchFamily="2" charset="-122"/>
                <a:ea typeface="华文楷体" panose="02010600040101010101" pitchFamily="2" charset="-122"/>
              </a:rPr>
              <a:t>孟旭辉</a:t>
            </a:r>
          </a:p>
        </p:txBody>
      </p:sp>
      <p:sp>
        <p:nvSpPr>
          <p:cNvPr id="22" name="文本框 21">
            <a:extLst>
              <a:ext uri="{FF2B5EF4-FFF2-40B4-BE49-F238E27FC236}">
                <a16:creationId xmlns:a16="http://schemas.microsoft.com/office/drawing/2014/main" id="{623EE3DD-85CF-4E6C-A55A-D052C683F74D}"/>
              </a:ext>
            </a:extLst>
          </p:cNvPr>
          <p:cNvSpPr txBox="1"/>
          <p:nvPr/>
        </p:nvSpPr>
        <p:spPr>
          <a:xfrm>
            <a:off x="2153266" y="3754922"/>
            <a:ext cx="7885471" cy="369332"/>
          </a:xfrm>
          <a:prstGeom prst="rect">
            <a:avLst/>
          </a:prstGeom>
          <a:noFill/>
        </p:spPr>
        <p:txBody>
          <a:bodyPr wrap="square" rtlCol="0">
            <a:spAutoFit/>
          </a:bodyPr>
          <a:lstStyle/>
          <a:p>
            <a:pPr algn="ctr"/>
            <a:r>
              <a:rPr lang="zh-CN" altLang="en-US" b="1" dirty="0">
                <a:solidFill>
                  <a:srgbClr val="0000FF"/>
                </a:solidFill>
                <a:latin typeface="华文楷体" panose="02010600040101010101" pitchFamily="2" charset="-122"/>
                <a:ea typeface="华文楷体" panose="02010600040101010101" pitchFamily="2" charset="-122"/>
              </a:rPr>
              <a:t>数学与统计学院数学与应用学科交叉创新研究院</a:t>
            </a:r>
          </a:p>
        </p:txBody>
      </p:sp>
      <p:sp>
        <p:nvSpPr>
          <p:cNvPr id="23" name="文本框 22">
            <a:extLst>
              <a:ext uri="{FF2B5EF4-FFF2-40B4-BE49-F238E27FC236}">
                <a16:creationId xmlns:a16="http://schemas.microsoft.com/office/drawing/2014/main" id="{8B126553-D56D-4B30-872B-7C5573C6AD5B}"/>
              </a:ext>
            </a:extLst>
          </p:cNvPr>
          <p:cNvSpPr txBox="1"/>
          <p:nvPr/>
        </p:nvSpPr>
        <p:spPr>
          <a:xfrm>
            <a:off x="2153266" y="6348979"/>
            <a:ext cx="7885471" cy="369332"/>
          </a:xfrm>
          <a:prstGeom prst="rect">
            <a:avLst/>
          </a:prstGeom>
          <a:noFill/>
        </p:spPr>
        <p:txBody>
          <a:bodyPr wrap="square" rtlCol="0">
            <a:spAutoFit/>
          </a:bodyPr>
          <a:lstStyle/>
          <a:p>
            <a:pPr algn="ctr"/>
            <a:r>
              <a:rPr lang="en-US" altLang="zh-CN" b="1" dirty="0">
                <a:solidFill>
                  <a:srgbClr val="0000FF"/>
                </a:solidFill>
                <a:latin typeface="华文楷体" panose="02010600040101010101" pitchFamily="2" charset="-122"/>
                <a:ea typeface="华文楷体" panose="02010600040101010101" pitchFamily="2" charset="-122"/>
              </a:rPr>
              <a:t>5/10/2024</a:t>
            </a:r>
            <a:endParaRPr lang="zh-CN" altLang="en-US" b="1" dirty="0">
              <a:solidFill>
                <a:srgbClr val="0000FF"/>
              </a:solidFill>
              <a:latin typeface="华文楷体" panose="02010600040101010101" pitchFamily="2" charset="-122"/>
              <a:ea typeface="华文楷体" panose="02010600040101010101" pitchFamily="2" charset="-122"/>
            </a:endParaRPr>
          </a:p>
        </p:txBody>
      </p:sp>
      <p:sp>
        <p:nvSpPr>
          <p:cNvPr id="25" name="文本框 24">
            <a:extLst>
              <a:ext uri="{FF2B5EF4-FFF2-40B4-BE49-F238E27FC236}">
                <a16:creationId xmlns:a16="http://schemas.microsoft.com/office/drawing/2014/main" id="{8A7C9907-14C1-4BE8-A09E-31E2CFDB5748}"/>
              </a:ext>
            </a:extLst>
          </p:cNvPr>
          <p:cNvSpPr txBox="1"/>
          <p:nvPr/>
        </p:nvSpPr>
        <p:spPr>
          <a:xfrm>
            <a:off x="2153266" y="4320353"/>
            <a:ext cx="7885471" cy="923330"/>
          </a:xfrm>
          <a:prstGeom prst="rect">
            <a:avLst/>
          </a:prstGeom>
          <a:noFill/>
        </p:spPr>
        <p:txBody>
          <a:bodyPr wrap="square" rtlCol="0">
            <a:spAutoFit/>
          </a:bodyPr>
          <a:lstStyle/>
          <a:p>
            <a:pPr algn="ctr"/>
            <a:r>
              <a:rPr lang="zh-CN" altLang="en-US" b="1" dirty="0">
                <a:solidFill>
                  <a:srgbClr val="0000FF"/>
                </a:solidFill>
                <a:latin typeface="华文楷体" panose="02010600040101010101" pitchFamily="2" charset="-122"/>
                <a:ea typeface="华文楷体" panose="02010600040101010101" pitchFamily="2" charset="-122"/>
              </a:rPr>
              <a:t>办公室：欣苑</a:t>
            </a:r>
            <a:r>
              <a:rPr lang="en-US" altLang="zh-CN" b="1" dirty="0">
                <a:solidFill>
                  <a:srgbClr val="0000FF"/>
                </a:solidFill>
                <a:latin typeface="华文楷体" panose="02010600040101010101" pitchFamily="2" charset="-122"/>
                <a:ea typeface="华文楷体" panose="02010600040101010101" pitchFamily="2" charset="-122"/>
              </a:rPr>
              <a:t>2</a:t>
            </a:r>
            <a:r>
              <a:rPr lang="zh-CN" altLang="en-US" b="1" dirty="0">
                <a:solidFill>
                  <a:srgbClr val="0000FF"/>
                </a:solidFill>
                <a:latin typeface="华文楷体" panose="02010600040101010101" pitchFamily="2" charset="-122"/>
                <a:ea typeface="华文楷体" panose="02010600040101010101" pitchFamily="2" charset="-122"/>
              </a:rPr>
              <a:t>栋</a:t>
            </a:r>
            <a:r>
              <a:rPr lang="en-US" altLang="zh-CN" b="1" dirty="0">
                <a:solidFill>
                  <a:srgbClr val="0000FF"/>
                </a:solidFill>
                <a:latin typeface="华文楷体" panose="02010600040101010101" pitchFamily="2" charset="-122"/>
                <a:ea typeface="华文楷体" panose="02010600040101010101" pitchFamily="2" charset="-122"/>
              </a:rPr>
              <a:t>111</a:t>
            </a:r>
            <a:r>
              <a:rPr lang="zh-CN" altLang="en-US" b="1" dirty="0">
                <a:solidFill>
                  <a:srgbClr val="0000FF"/>
                </a:solidFill>
                <a:latin typeface="华文楷体" panose="02010600040101010101" pitchFamily="2" charset="-122"/>
                <a:ea typeface="华文楷体" panose="02010600040101010101" pitchFamily="2" charset="-122"/>
              </a:rPr>
              <a:t>室</a:t>
            </a:r>
            <a:endParaRPr lang="en-US" altLang="zh-CN" b="1" dirty="0">
              <a:solidFill>
                <a:srgbClr val="0000FF"/>
              </a:solidFill>
              <a:latin typeface="华文楷体" panose="02010600040101010101" pitchFamily="2" charset="-122"/>
              <a:ea typeface="华文楷体" panose="02010600040101010101" pitchFamily="2" charset="-122"/>
            </a:endParaRPr>
          </a:p>
          <a:p>
            <a:pPr algn="ctr"/>
            <a:endParaRPr lang="en-US" altLang="zh-CN" b="1" dirty="0">
              <a:solidFill>
                <a:srgbClr val="0000FF"/>
              </a:solidFill>
              <a:latin typeface="华文楷体" panose="02010600040101010101" pitchFamily="2" charset="-122"/>
              <a:ea typeface="华文楷体" panose="02010600040101010101" pitchFamily="2" charset="-122"/>
            </a:endParaRPr>
          </a:p>
          <a:p>
            <a:pPr algn="ctr"/>
            <a:r>
              <a:rPr lang="en-US" altLang="zh-CN" b="1" dirty="0">
                <a:solidFill>
                  <a:srgbClr val="0000FF"/>
                </a:solidFill>
                <a:latin typeface="华文楷体" panose="02010600040101010101" pitchFamily="2" charset="-122"/>
                <a:ea typeface="华文楷体" panose="02010600040101010101" pitchFamily="2" charset="-122"/>
              </a:rPr>
              <a:t>Email</a:t>
            </a:r>
            <a:r>
              <a:rPr lang="zh-CN" altLang="en-US" b="1" dirty="0">
                <a:solidFill>
                  <a:srgbClr val="0000FF"/>
                </a:solidFill>
                <a:latin typeface="华文楷体" panose="02010600040101010101" pitchFamily="2" charset="-122"/>
                <a:ea typeface="华文楷体" panose="02010600040101010101" pitchFamily="2" charset="-122"/>
              </a:rPr>
              <a:t>：</a:t>
            </a:r>
            <a:r>
              <a:rPr lang="en-US" altLang="zh-CN" b="1" dirty="0">
                <a:solidFill>
                  <a:srgbClr val="0000FF"/>
                </a:solidFill>
                <a:latin typeface="华文楷体" panose="02010600040101010101" pitchFamily="2" charset="-122"/>
                <a:ea typeface="华文楷体" panose="02010600040101010101" pitchFamily="2" charset="-122"/>
              </a:rPr>
              <a:t>xuhui_meng@hust.edu.cn</a:t>
            </a:r>
          </a:p>
        </p:txBody>
      </p:sp>
      <p:sp>
        <p:nvSpPr>
          <p:cNvPr id="26" name="矩形 25">
            <a:extLst>
              <a:ext uri="{FF2B5EF4-FFF2-40B4-BE49-F238E27FC236}">
                <a16:creationId xmlns:a16="http://schemas.microsoft.com/office/drawing/2014/main" id="{48CD34FB-4D68-4A2F-8340-39AFEDBCC120}"/>
              </a:ext>
            </a:extLst>
          </p:cNvPr>
          <p:cNvSpPr/>
          <p:nvPr/>
        </p:nvSpPr>
        <p:spPr>
          <a:xfrm>
            <a:off x="4021489" y="5611665"/>
            <a:ext cx="4149021" cy="369332"/>
          </a:xfrm>
          <a:prstGeom prst="rect">
            <a:avLst/>
          </a:prstGeom>
        </p:spPr>
        <p:txBody>
          <a:bodyPr wrap="none">
            <a:spAutoFit/>
          </a:bodyPr>
          <a:lstStyle/>
          <a:p>
            <a:r>
              <a:rPr lang="zh-CN" altLang="en-US" i="1" dirty="0">
                <a:solidFill>
                  <a:srgbClr val="C00000"/>
                </a:solidFill>
                <a:latin typeface="Times New Roman" panose="02020603050405020304" pitchFamily="18" charset="0"/>
                <a:cs typeface="Times New Roman" panose="02020603050405020304" pitchFamily="18" charset="0"/>
              </a:rPr>
              <a:t>https://github.com/XuhuiM/SciML-Course</a:t>
            </a:r>
          </a:p>
        </p:txBody>
      </p:sp>
    </p:spTree>
    <p:extLst>
      <p:ext uri="{BB962C8B-B14F-4D97-AF65-F5344CB8AC3E}">
        <p14:creationId xmlns:p14="http://schemas.microsoft.com/office/powerpoint/2010/main" val="3017305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3DE6E2-02CC-4610-8D14-ED35BCF852B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5" name="Picture 4" descr="\documentclass{article}&#10;\usepackage[a4paper, total={6in, 8in}]{geometry}&#10;\usepackage{amsmath}&#10;\usepackage{amssymb}&#10;\usepackage{xcolor}&#10;\usepackage{graphicx}&#10;&#10;\pagestyle{empty}&#10;\begin{document}&#10;&#10;&#10;\[ \begin{array}{ll}&#10;\frac{\partial u}{\partial t}+u \frac{\partial u}{\partial x}=\nu \frac{\partial^{2} u}{\partial x^{2}}, &amp; x \in[-1,1], t \in[0,1] \\&#10;u(x, 0)=-\sin (\pi x), &amp; u(-1, t)=u(1, t)=0&#10;\end{array} \]&#10;&#10;&#10;\end{document}&#10;" title="IguanaTex Bitmap Display">
            <a:extLst>
              <a:ext uri="{FF2B5EF4-FFF2-40B4-BE49-F238E27FC236}">
                <a16:creationId xmlns:a16="http://schemas.microsoft.com/office/drawing/2014/main" id="{B76F3ECB-F47C-430A-A231-376A9DB22BE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18233" y="926860"/>
            <a:ext cx="4755809" cy="626286"/>
          </a:xfrm>
          <a:prstGeom prst="rect">
            <a:avLst/>
          </a:prstGeom>
        </p:spPr>
      </p:pic>
      <p:pic>
        <p:nvPicPr>
          <p:cNvPr id="7" name="Picture 6" descr="Chart, scatter chart, qr code&#10;&#10;Description automatically generated">
            <a:extLst>
              <a:ext uri="{FF2B5EF4-FFF2-40B4-BE49-F238E27FC236}">
                <a16:creationId xmlns:a16="http://schemas.microsoft.com/office/drawing/2014/main" id="{13CC0771-3274-4165-B237-25B69AC65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716" y="1856571"/>
            <a:ext cx="2886478" cy="2257740"/>
          </a:xfrm>
          <a:prstGeom prst="rect">
            <a:avLst/>
          </a:prstGeom>
        </p:spPr>
      </p:pic>
      <p:pic>
        <p:nvPicPr>
          <p:cNvPr id="9" name="Picture 8" descr="Chart, histogram&#10;&#10;Description automatically generated">
            <a:extLst>
              <a:ext uri="{FF2B5EF4-FFF2-40B4-BE49-F238E27FC236}">
                <a16:creationId xmlns:a16="http://schemas.microsoft.com/office/drawing/2014/main" id="{5F323784-66C0-4606-8EE7-EAF72F8713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0767" y="1885150"/>
            <a:ext cx="3105583" cy="2200582"/>
          </a:xfrm>
          <a:prstGeom prst="rect">
            <a:avLst/>
          </a:prstGeom>
        </p:spPr>
      </p:pic>
      <p:pic>
        <p:nvPicPr>
          <p:cNvPr id="11" name="Picture 10" descr="Chart, histogram&#10;&#10;Description automatically generated">
            <a:extLst>
              <a:ext uri="{FF2B5EF4-FFF2-40B4-BE49-F238E27FC236}">
                <a16:creationId xmlns:a16="http://schemas.microsoft.com/office/drawing/2014/main" id="{C41626CF-D4E6-422E-82EB-AE954ED904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5909" y="1856571"/>
            <a:ext cx="3057952" cy="2229161"/>
          </a:xfrm>
          <a:prstGeom prst="rect">
            <a:avLst/>
          </a:prstGeom>
        </p:spPr>
      </p:pic>
      <p:pic>
        <p:nvPicPr>
          <p:cNvPr id="13" name="Picture 12" descr="Chart, scatter chart&#10;&#10;Description automatically generated">
            <a:extLst>
              <a:ext uri="{FF2B5EF4-FFF2-40B4-BE49-F238E27FC236}">
                <a16:creationId xmlns:a16="http://schemas.microsoft.com/office/drawing/2014/main" id="{ED9CB7A0-D337-4224-8C87-96CA5341E2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661" y="4018352"/>
            <a:ext cx="3105583" cy="2314898"/>
          </a:xfrm>
          <a:prstGeom prst="rect">
            <a:avLst/>
          </a:prstGeom>
        </p:spPr>
      </p:pic>
      <p:pic>
        <p:nvPicPr>
          <p:cNvPr id="15" name="Picture 14" descr="Chart&#10;&#10;Description automatically generated">
            <a:extLst>
              <a:ext uri="{FF2B5EF4-FFF2-40B4-BE49-F238E27FC236}">
                <a16:creationId xmlns:a16="http://schemas.microsoft.com/office/drawing/2014/main" id="{BE014AA8-FD15-49E5-96A6-D56D25CD82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94890" y="4041572"/>
            <a:ext cx="3391373" cy="2343477"/>
          </a:xfrm>
          <a:prstGeom prst="rect">
            <a:avLst/>
          </a:prstGeom>
        </p:spPr>
      </p:pic>
      <p:pic>
        <p:nvPicPr>
          <p:cNvPr id="17" name="Picture 16" descr="Chart&#10;&#10;Description automatically generated">
            <a:extLst>
              <a:ext uri="{FF2B5EF4-FFF2-40B4-BE49-F238E27FC236}">
                <a16:creationId xmlns:a16="http://schemas.microsoft.com/office/drawing/2014/main" id="{B1783040-690E-40CA-A7A4-29119C7DAC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35909" y="4085732"/>
            <a:ext cx="3162741" cy="2295845"/>
          </a:xfrm>
          <a:prstGeom prst="rect">
            <a:avLst/>
          </a:prstGeom>
        </p:spPr>
      </p:pic>
      <p:sp>
        <p:nvSpPr>
          <p:cNvPr id="18" name="TextBox 17">
            <a:extLst>
              <a:ext uri="{FF2B5EF4-FFF2-40B4-BE49-F238E27FC236}">
                <a16:creationId xmlns:a16="http://schemas.microsoft.com/office/drawing/2014/main" id="{656141CF-7BC1-440E-A009-93FDF2362A92}"/>
              </a:ext>
            </a:extLst>
          </p:cNvPr>
          <p:cNvSpPr txBox="1"/>
          <p:nvPr/>
        </p:nvSpPr>
        <p:spPr>
          <a:xfrm>
            <a:off x="399907" y="88437"/>
            <a:ext cx="3623108"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Burgers Equation</a:t>
            </a:r>
          </a:p>
        </p:txBody>
      </p:sp>
    </p:spTree>
    <p:extLst>
      <p:ext uri="{BB962C8B-B14F-4D97-AF65-F5344CB8AC3E}">
        <p14:creationId xmlns:p14="http://schemas.microsoft.com/office/powerpoint/2010/main" val="2702657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D414C2D-8A45-4ABD-8CDC-4E1AB5D6821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4" name="Picture 3">
            <a:extLst>
              <a:ext uri="{FF2B5EF4-FFF2-40B4-BE49-F238E27FC236}">
                <a16:creationId xmlns:a16="http://schemas.microsoft.com/office/drawing/2014/main" id="{89ADBB72-DAAA-4E09-9EDD-F6EBE394CACA}"/>
              </a:ext>
            </a:extLst>
          </p:cNvPr>
          <p:cNvPicPr>
            <a:picLocks noChangeAspect="1"/>
          </p:cNvPicPr>
          <p:nvPr/>
        </p:nvPicPr>
        <p:blipFill rotWithShape="1">
          <a:blip r:embed="rId4"/>
          <a:srcRect l="25376" t="9301" r="26051" b="64503"/>
          <a:stretch/>
        </p:blipFill>
        <p:spPr>
          <a:xfrm>
            <a:off x="6542314" y="1352550"/>
            <a:ext cx="5613920" cy="2266950"/>
          </a:xfrm>
          <a:prstGeom prst="rect">
            <a:avLst/>
          </a:prstGeom>
        </p:spPr>
      </p:pic>
      <p:pic>
        <p:nvPicPr>
          <p:cNvPr id="6" name="Picture 5" descr="Diagram&#10;&#10;Description automatically generated">
            <a:extLst>
              <a:ext uri="{FF2B5EF4-FFF2-40B4-BE49-F238E27FC236}">
                <a16:creationId xmlns:a16="http://schemas.microsoft.com/office/drawing/2014/main" id="{85A89996-82FE-4103-BD05-ADCF3E7537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843" y="936624"/>
            <a:ext cx="6290238" cy="3517901"/>
          </a:xfrm>
          <a:prstGeom prst="rect">
            <a:avLst/>
          </a:prstGeom>
        </p:spPr>
      </p:pic>
      <p:pic>
        <p:nvPicPr>
          <p:cNvPr id="10" name="Picture 9" descr="\documentclass{article}&#10;\usepackage[a4paper, total={6in, 8in}]{geometry}&#10;\usepackage{amsmath}&#10;\usepackage{amssymb}&#10;\usepackage{xcolor}&#10;\usepackage{graphicx}&#10;&#10;\pagestyle{empty}&#10;\begin{document}&#10;&#10;&#10;\[ \mathcal{L}(\tilde{\Theta})=\frac{1}{N_{u}} \sum_{i=1}^{N_{u}}\left|u_{\text {target }}^{i}-u_{\tilde{\Theta}}\left(x_{i}^{u}\right)\right|^{2}+\frac{1}{N_{f}} \sum_{i=1}^{N_{f}}\left|\mathcal{F}_{\tilde{\Theta}}\left(x_{i}^{f}\right)\right|^{2}+\text { {\color{red}Interface Loss} } \]&#10;&#10;&#10;\end{document}&#10;" title="IguanaTex Bitmap Display">
            <a:extLst>
              <a:ext uri="{FF2B5EF4-FFF2-40B4-BE49-F238E27FC236}">
                <a16:creationId xmlns:a16="http://schemas.microsoft.com/office/drawing/2014/main" id="{66DB8E89-821E-4F01-9F61-ADFDDE43B96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976382" y="4756373"/>
            <a:ext cx="8239239" cy="764952"/>
          </a:xfrm>
          <a:prstGeom prst="rect">
            <a:avLst/>
          </a:prstGeom>
        </p:spPr>
      </p:pic>
      <p:sp>
        <p:nvSpPr>
          <p:cNvPr id="11" name="TextBox 10">
            <a:extLst>
              <a:ext uri="{FF2B5EF4-FFF2-40B4-BE49-F238E27FC236}">
                <a16:creationId xmlns:a16="http://schemas.microsoft.com/office/drawing/2014/main" id="{EB4FBB0E-A63B-49F9-8392-C22139157A4E}"/>
              </a:ext>
            </a:extLst>
          </p:cNvPr>
          <p:cNvSpPr txBox="1"/>
          <p:nvPr/>
        </p:nvSpPr>
        <p:spPr>
          <a:xfrm>
            <a:off x="195758" y="138094"/>
            <a:ext cx="7016664"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PINNs with Domain Decomposition</a:t>
            </a:r>
          </a:p>
        </p:txBody>
      </p:sp>
    </p:spTree>
    <p:extLst>
      <p:ext uri="{BB962C8B-B14F-4D97-AF65-F5344CB8AC3E}">
        <p14:creationId xmlns:p14="http://schemas.microsoft.com/office/powerpoint/2010/main" val="351467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02DA246-5EBB-4F04-895B-9843A60AF2F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6" name="Picture 5" descr="\documentclass{article}&#10;\usepackage[a4paper, total={6in, 8in}]{geometry}&#10;\usepackage{amsmath}&#10;\usepackage{amssymb}&#10;\usepackage{xcolor}&#10;\usepackage{graphicx}&#10;&#10;\pagestyle{empty}&#10;\begin{document}&#10;&#10;&#10;\underline{cPINNs}: Interface conditions in the `` $q^{\text {th }}&quot;$ subdomain. \newline&#10;&#10;$\mathrm{MSE}_{\text {flux }}=\sum_{\forall q^{+}}\left(\frac{1}{N_{l_{q}}} \sum_{i=1}^{N_{l q}}\left|f_{q}\left(u\left(\mathbf{x}_{l_{q}}^{(i)}\right)\right) \cdot \mathbf{n}-f_{q^{+}}\left(u\left(\mathbf{x}_{l_{q}}^{(i)}\right) \cdot \mathbf{n}\right)\right|^{2}\right)$ \newline&#10;&#10;where $f$ is the flux and $q=1,2, \cdots, N_{s d}$.\newline&#10;&#10;$\operatorname{MSE}_{u_{\text {avg }}}=\sum_{\forall q^{+}}\left(\frac{1}{N_{l_{q}}} \sum_{i=1}^{N_{l_{q}}}\left|u_{\tilde{\Theta}_{q}}\left(\mathbf{x}_{l_{q}}^{(i)}\right)-\left\{\left\{u_{\tilde{\Theta}_{q}}\left(\mathbf{x}_{l_{q}}^{(i)}\right)\right\}\right\}\right|^{2}\right)$&#10;&#10;&#10;\end{document}&#10;" title="IguanaTex Bitmap Display">
            <a:extLst>
              <a:ext uri="{FF2B5EF4-FFF2-40B4-BE49-F238E27FC236}">
                <a16:creationId xmlns:a16="http://schemas.microsoft.com/office/drawing/2014/main" id="{8EE60A91-78A6-465A-87AB-9B984E42B8E0}"/>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19748" y="974143"/>
            <a:ext cx="7731811" cy="2454857"/>
          </a:xfrm>
          <a:prstGeom prst="rect">
            <a:avLst/>
          </a:prstGeom>
        </p:spPr>
      </p:pic>
      <p:pic>
        <p:nvPicPr>
          <p:cNvPr id="13" name="Picture 12" descr="Diagram&#10;&#10;Description automatically generated with medium confidence">
            <a:extLst>
              <a:ext uri="{FF2B5EF4-FFF2-40B4-BE49-F238E27FC236}">
                <a16:creationId xmlns:a16="http://schemas.microsoft.com/office/drawing/2014/main" id="{97FE3518-E043-4A69-88FE-B02B984D2C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3441" y="3617081"/>
            <a:ext cx="2686425" cy="2419688"/>
          </a:xfrm>
          <a:prstGeom prst="rect">
            <a:avLst/>
          </a:prstGeom>
        </p:spPr>
      </p:pic>
      <p:pic>
        <p:nvPicPr>
          <p:cNvPr id="15" name="Picture 14" descr="Diagram&#10;&#10;Description automatically generated">
            <a:extLst>
              <a:ext uri="{FF2B5EF4-FFF2-40B4-BE49-F238E27FC236}">
                <a16:creationId xmlns:a16="http://schemas.microsoft.com/office/drawing/2014/main" id="{76C0A240-DF28-4FAB-944F-8202E46E45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7534" y="3598029"/>
            <a:ext cx="2705478" cy="2438740"/>
          </a:xfrm>
          <a:prstGeom prst="rect">
            <a:avLst/>
          </a:prstGeom>
        </p:spPr>
      </p:pic>
      <p:sp>
        <p:nvSpPr>
          <p:cNvPr id="16" name="TextBox 15">
            <a:extLst>
              <a:ext uri="{FF2B5EF4-FFF2-40B4-BE49-F238E27FC236}">
                <a16:creationId xmlns:a16="http://schemas.microsoft.com/office/drawing/2014/main" id="{902A0897-CE91-445B-BA78-1487A483A0F8}"/>
              </a:ext>
            </a:extLst>
          </p:cNvPr>
          <p:cNvSpPr txBox="1"/>
          <p:nvPr/>
        </p:nvSpPr>
        <p:spPr>
          <a:xfrm>
            <a:off x="570057" y="209599"/>
            <a:ext cx="10374955"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Conservative PINNs (</a:t>
            </a:r>
            <a:r>
              <a:rPr kumimoji="0" lang="en-IN" sz="28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cPINNs</a:t>
            </a:r>
            <a:r>
              <a:rPr kumimoji="0" lang="en-IN" sz="2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IN" sz="2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Application to Conservation Laws</a:t>
            </a:r>
          </a:p>
        </p:txBody>
      </p:sp>
      <p:sp>
        <p:nvSpPr>
          <p:cNvPr id="23" name="Rectangle 22">
            <a:extLst>
              <a:ext uri="{FF2B5EF4-FFF2-40B4-BE49-F238E27FC236}">
                <a16:creationId xmlns:a16="http://schemas.microsoft.com/office/drawing/2014/main" id="{8B970936-F334-4FA9-8B2B-68CB9A73A1B0}"/>
              </a:ext>
            </a:extLst>
          </p:cNvPr>
          <p:cNvSpPr/>
          <p:nvPr/>
        </p:nvSpPr>
        <p:spPr>
          <a:xfrm>
            <a:off x="433485" y="1466924"/>
            <a:ext cx="7916884" cy="750066"/>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CDCDCD"/>
              </a:solidFill>
              <a:effectLst/>
              <a:uLnTx/>
              <a:uFillTx/>
              <a:latin typeface="Trebuchet MS"/>
              <a:ea typeface="+mn-ea"/>
              <a:cs typeface="+mn-cs"/>
            </a:endParaRPr>
          </a:p>
        </p:txBody>
      </p:sp>
      <p:sp>
        <p:nvSpPr>
          <p:cNvPr id="24" name="Rectangle 23">
            <a:extLst>
              <a:ext uri="{FF2B5EF4-FFF2-40B4-BE49-F238E27FC236}">
                <a16:creationId xmlns:a16="http://schemas.microsoft.com/office/drawing/2014/main" id="{A23D4CDF-39FA-4266-ABFC-9093610F0FC7}"/>
              </a:ext>
            </a:extLst>
          </p:cNvPr>
          <p:cNvSpPr/>
          <p:nvPr/>
        </p:nvSpPr>
        <p:spPr>
          <a:xfrm>
            <a:off x="433485" y="2772974"/>
            <a:ext cx="7916884" cy="750066"/>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CDCDCD"/>
              </a:solidFill>
              <a:effectLst/>
              <a:uLnTx/>
              <a:uFillTx/>
              <a:latin typeface="Trebuchet MS"/>
              <a:ea typeface="+mn-ea"/>
              <a:cs typeface="+mn-cs"/>
            </a:endParaRPr>
          </a:p>
        </p:txBody>
      </p:sp>
      <p:sp>
        <p:nvSpPr>
          <p:cNvPr id="14" name="TextBox 13">
            <a:extLst>
              <a:ext uri="{FF2B5EF4-FFF2-40B4-BE49-F238E27FC236}">
                <a16:creationId xmlns:a16="http://schemas.microsoft.com/office/drawing/2014/main" id="{A8F72667-FE26-488C-A472-3C46D9E47C0E}"/>
              </a:ext>
            </a:extLst>
          </p:cNvPr>
          <p:cNvSpPr txBox="1"/>
          <p:nvPr/>
        </p:nvSpPr>
        <p:spPr>
          <a:xfrm>
            <a:off x="661682" y="5940798"/>
            <a:ext cx="9816168"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Jagtap AD, </a:t>
            </a:r>
            <a:r>
              <a:rPr kumimoji="0" lang="en-US" sz="1200" b="0" i="0" u="none" strike="noStrike" kern="120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Kharazmi</a:t>
            </a:r>
            <a:r>
              <a:rPr kumimoji="0" lang="en-US" sz="12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E, Karniadakis GE. Conservative physics-informed neural networks on discrete domains for conservation laws: Applications to forward and inverse problems. Computer Methods in Applied Mechanics and Engineering. 2020 Jun 15;365:113028</a:t>
            </a:r>
            <a:endParaRPr kumimoji="0" lang="en-US" sz="1200" b="0" i="0" u="none" strike="noStrike" kern="1200" cap="none" spc="0" normalizeH="0" baseline="0" noProof="0" dirty="0">
              <a:ln>
                <a:noFill/>
              </a:ln>
              <a:solidFill>
                <a:srgbClr val="0070C0"/>
              </a:solidFill>
              <a:effectLst/>
              <a:uLnTx/>
              <a:uFillTx/>
              <a:latin typeface="Trebuchet MS"/>
              <a:ea typeface="+mn-ea"/>
              <a:cs typeface="+mn-cs"/>
            </a:endParaRPr>
          </a:p>
        </p:txBody>
      </p:sp>
    </p:spTree>
    <p:extLst>
      <p:ext uri="{BB962C8B-B14F-4D97-AF65-F5344CB8AC3E}">
        <p14:creationId xmlns:p14="http://schemas.microsoft.com/office/powerpoint/2010/main" val="1411377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492B5F-3EC4-44F9-B639-0655D1EE967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25" name="Picture 24" descr="\documentclass{article}&#10;\usepackage[a4paper, total={6in, 8in}]{geometry}&#10;\usepackage{amsmath}&#10;\usepackage{amssymb}&#10;\usepackage{xcolor}&#10;\usepackage{graphicx}&#10;&#10;\pagestyle{empty}&#10;\begin{document}&#10;&#10;&#10;\hspace{-0.22in}$u_{t}+u u_{x}=\nu u_{x} x, x \in \textbf{R}, t&gt;0$ with IC : $u(x, 0)=-\sin (\pi x)$ and $\textbf{BC :} u(t, 1)=u(t,-1)=0 .$&#10;\begin{center}&#10;\begin{tabular}{|c|c|c|c|c|}&#10;\hline Subdomain number &amp; 1 &amp; 2 &amp; 3 &amp; 4 \\&#10;\hline $\#$ Layers &amp; 2 &amp; 6 &amp; 3 &amp; 2 \\&#10;$\#$ Neurons &amp; 20 &amp; 30 &amp; 25 &amp; 20 \\&#10;$\#$ Residual points &amp; 6000 &amp; 8000 &amp; 4000 &amp; 4000 \\&#10;Adaptive activation function &amp; $\cos$ &amp; $\sin$ &amp; $\tanh$ &amp; $\sin$ \\&#10;\hline&#10;\end{tabular}&#10;\end{center}&#10;Learning rate : 8e-4, Optimizer : Adam&#10;&#10;&#10;\end{document}&#10;" title="IguanaTex Bitmap Display">
            <a:extLst>
              <a:ext uri="{FF2B5EF4-FFF2-40B4-BE49-F238E27FC236}">
                <a16:creationId xmlns:a16="http://schemas.microsoft.com/office/drawing/2014/main" id="{7C046906-7128-420B-B88E-76CDFDBA3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66032" y="926123"/>
            <a:ext cx="8112761" cy="1988267"/>
          </a:xfrm>
          <a:prstGeom prst="rect">
            <a:avLst/>
          </a:prstGeom>
        </p:spPr>
      </p:pic>
      <p:pic>
        <p:nvPicPr>
          <p:cNvPr id="16" name="Picture 15" descr="Graphical user interface, chart, application&#10;&#10;Description automatically generated">
            <a:extLst>
              <a:ext uri="{FF2B5EF4-FFF2-40B4-BE49-F238E27FC236}">
                <a16:creationId xmlns:a16="http://schemas.microsoft.com/office/drawing/2014/main" id="{A6A9A0A8-6218-450A-80F2-5B1276FED23D}"/>
              </a:ext>
            </a:extLst>
          </p:cNvPr>
          <p:cNvPicPr>
            <a:picLocks noChangeAspect="1"/>
          </p:cNvPicPr>
          <p:nvPr/>
        </p:nvPicPr>
        <p:blipFill rotWithShape="1">
          <a:blip r:embed="rId5">
            <a:extLst>
              <a:ext uri="{28A0092B-C50C-407E-A947-70E740481C1C}">
                <a14:useLocalDpi xmlns:a14="http://schemas.microsoft.com/office/drawing/2010/main" val="0"/>
              </a:ext>
            </a:extLst>
          </a:blip>
          <a:srcRect l="1066" b="53707"/>
          <a:stretch/>
        </p:blipFill>
        <p:spPr>
          <a:xfrm>
            <a:off x="1115682" y="4794920"/>
            <a:ext cx="10230929" cy="1561431"/>
          </a:xfrm>
          <a:prstGeom prst="rect">
            <a:avLst/>
          </a:prstGeom>
        </p:spPr>
      </p:pic>
      <p:pic>
        <p:nvPicPr>
          <p:cNvPr id="18" name="Picture 17" descr="Chart&#10;&#10;Description automatically generated">
            <a:extLst>
              <a:ext uri="{FF2B5EF4-FFF2-40B4-BE49-F238E27FC236}">
                <a16:creationId xmlns:a16="http://schemas.microsoft.com/office/drawing/2014/main" id="{6BBFED16-27B4-4915-BB12-0F7EAF5EB7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2558" y="2569354"/>
            <a:ext cx="3702211" cy="2225566"/>
          </a:xfrm>
          <a:prstGeom prst="rect">
            <a:avLst/>
          </a:prstGeom>
        </p:spPr>
      </p:pic>
      <p:sp>
        <p:nvSpPr>
          <p:cNvPr id="19" name="TextBox 18">
            <a:extLst>
              <a:ext uri="{FF2B5EF4-FFF2-40B4-BE49-F238E27FC236}">
                <a16:creationId xmlns:a16="http://schemas.microsoft.com/office/drawing/2014/main" id="{E308F921-283C-472E-A7D0-0BA7A00F5DDC}"/>
              </a:ext>
            </a:extLst>
          </p:cNvPr>
          <p:cNvSpPr txBox="1"/>
          <p:nvPr/>
        </p:nvSpPr>
        <p:spPr>
          <a:xfrm>
            <a:off x="354216" y="117487"/>
            <a:ext cx="587693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28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cPINN</a:t>
            </a:r>
            <a:r>
              <a:rPr kumimoji="0" lang="en-IN" sz="2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Results: Burgers Equation</a:t>
            </a:r>
          </a:p>
        </p:txBody>
      </p:sp>
    </p:spTree>
    <p:extLst>
      <p:ext uri="{BB962C8B-B14F-4D97-AF65-F5344CB8AC3E}">
        <p14:creationId xmlns:p14="http://schemas.microsoft.com/office/powerpoint/2010/main" val="2850951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1B6BED-B2B3-4DF6-A54A-D8F5C1EEB4C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12" name="Picture 11" descr="\documentclass{article}&#10;\usepackage[a4paper, total={6in, 8in}]{geometry}&#10;\usepackage{amsmath}&#10;\usepackage{amssymb}&#10;\usepackage{xcolor}&#10;\usepackage{graphicx}&#10;&#10;\pagestyle{empty}&#10;\begin{document}&#10;&#10;&#10;$$&#10;\begin{aligned}&#10;\mathbf{u}_{t}+(\mathbf{u} \cdot \nabla) \mathbf{u} &amp;=-\nabla p+\frac{1}{R e} \nabla^{2} \mathbf{u}, \quad \text { in } \Omega \\&#10;\nabla \cdot \mathbf{u} &amp;=0, \quad \text { in } \Omega&#10;\end{aligned}&#10;$$&#10;\begin{tabular}{|c|c|c|c|c|c|c|c|c|c|c|c|c|}&#10;\hline SD No. &amp; 1 &amp; 2 &amp; 3 &amp; 4 &amp; 5 &amp; 6 &amp; 7 &amp; 8 &amp; 9 &amp; 10 &amp; 11 &amp; 12 \\&#10;\hline$\# \mathrm{~L}$ &amp; 6 &amp; 6 &amp; 6 &amp; 6 &amp; 4 &amp; 6 &amp; 6 &amp; 4 &amp; 6 &amp; 6 &amp; 6 &amp; 6 \\&#10;$\# \mathrm{~N}$ &amp; 20 &amp; 20 &amp; 20 &amp; 20 &amp; 20 &amp; 20 &amp; 20 &amp; 20 &amp; 20 &amp; 20 &amp; 20 &amp; 20 \\&#10;$\# \mathrm{R} . \mathrm{pts}$ &amp; $2.5 \mathrm{k}$ &amp; $5 \mathrm{k}$ &amp; $2.5 \mathrm{k}$ &amp; $2.5 \mathrm{k}$ &amp; $5 \mathrm{k}$ &amp; $2.5 \mathrm{k}$ &amp; $2.5 \mathrm{k}$ &amp; $5 \mathrm{k}$ &amp; $2.5 \mathrm{k}$ &amp; $2.5 \mathrm{k}$ &amp; $5 \mathrm{k}$ &amp; $2.5 \mathrm{k}$ \\&#10;\hline&#10;\end{tabular}\newline&#10;&#10;Learning rate : 6e-4, Optimizer : Adam, Adaptive Activation Fun. : tanh&#10;&#10;&#10;\end{document}&#10;" title="IguanaTex Bitmap Display">
            <a:extLst>
              <a:ext uri="{FF2B5EF4-FFF2-40B4-BE49-F238E27FC236}">
                <a16:creationId xmlns:a16="http://schemas.microsoft.com/office/drawing/2014/main" id="{59FD978A-16B2-445D-8D48-CFD7115F492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37082" y="1108394"/>
            <a:ext cx="7565410" cy="2174781"/>
          </a:xfrm>
          <a:prstGeom prst="rect">
            <a:avLst/>
          </a:prstGeom>
        </p:spPr>
      </p:pic>
      <p:pic>
        <p:nvPicPr>
          <p:cNvPr id="9" name="Picture 8" descr="Graphical user interface&#10;&#10;Description automatically generated with low confidence">
            <a:extLst>
              <a:ext uri="{FF2B5EF4-FFF2-40B4-BE49-F238E27FC236}">
                <a16:creationId xmlns:a16="http://schemas.microsoft.com/office/drawing/2014/main" id="{FAE7C3BC-B6D2-42DE-8192-64B35A4AC676}"/>
              </a:ext>
            </a:extLst>
          </p:cNvPr>
          <p:cNvPicPr>
            <a:picLocks noChangeAspect="1"/>
          </p:cNvPicPr>
          <p:nvPr/>
        </p:nvPicPr>
        <p:blipFill rotWithShape="1">
          <a:blip r:embed="rId5">
            <a:extLst>
              <a:ext uri="{28A0092B-C50C-407E-A947-70E740481C1C}">
                <a14:useLocalDpi xmlns:a14="http://schemas.microsoft.com/office/drawing/2010/main" val="0"/>
              </a:ext>
            </a:extLst>
          </a:blip>
          <a:srcRect l="1044"/>
          <a:stretch/>
        </p:blipFill>
        <p:spPr>
          <a:xfrm>
            <a:off x="509757" y="3695590"/>
            <a:ext cx="8058507" cy="2484143"/>
          </a:xfrm>
          <a:prstGeom prst="rect">
            <a:avLst/>
          </a:prstGeom>
        </p:spPr>
      </p:pic>
      <p:sp>
        <p:nvSpPr>
          <p:cNvPr id="10" name="TextBox 9">
            <a:extLst>
              <a:ext uri="{FF2B5EF4-FFF2-40B4-BE49-F238E27FC236}">
                <a16:creationId xmlns:a16="http://schemas.microsoft.com/office/drawing/2014/main" id="{FE4BB4F6-7866-4E49-A044-EB7148CDEE04}"/>
              </a:ext>
            </a:extLst>
          </p:cNvPr>
          <p:cNvSpPr txBox="1"/>
          <p:nvPr/>
        </p:nvSpPr>
        <p:spPr>
          <a:xfrm>
            <a:off x="509757" y="177933"/>
            <a:ext cx="1017297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28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cPINN</a:t>
            </a:r>
            <a:r>
              <a:rPr kumimoji="0" lang="en-IN" sz="2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Results: 2D Incompressible Navier Stokes Equation</a:t>
            </a:r>
          </a:p>
        </p:txBody>
      </p:sp>
      <p:pic>
        <p:nvPicPr>
          <p:cNvPr id="14" name="Picture 13" descr="Chart, line chart&#10;&#10;Description automatically generated">
            <a:extLst>
              <a:ext uri="{FF2B5EF4-FFF2-40B4-BE49-F238E27FC236}">
                <a16:creationId xmlns:a16="http://schemas.microsoft.com/office/drawing/2014/main" id="{C6EB5D0D-5478-4B2B-B010-E964CCED8F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8138" y="951141"/>
            <a:ext cx="3698971" cy="2676361"/>
          </a:xfrm>
          <a:prstGeom prst="rect">
            <a:avLst/>
          </a:prstGeom>
        </p:spPr>
      </p:pic>
      <p:pic>
        <p:nvPicPr>
          <p:cNvPr id="16" name="Picture 15" descr="Chart, line chart&#10;&#10;Description automatically generated">
            <a:extLst>
              <a:ext uri="{FF2B5EF4-FFF2-40B4-BE49-F238E27FC236}">
                <a16:creationId xmlns:a16="http://schemas.microsoft.com/office/drawing/2014/main" id="{4F8D053B-163E-405D-B347-B4C3DD6F20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66919" y="3680179"/>
            <a:ext cx="3626427" cy="2670441"/>
          </a:xfrm>
          <a:prstGeom prst="rect">
            <a:avLst/>
          </a:prstGeom>
        </p:spPr>
      </p:pic>
    </p:spTree>
    <p:extLst>
      <p:ext uri="{BB962C8B-B14F-4D97-AF65-F5344CB8AC3E}">
        <p14:creationId xmlns:p14="http://schemas.microsoft.com/office/powerpoint/2010/main" val="3906601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1C0A8-EA1F-421D-8674-ED69D40D4AD4}"/>
              </a:ext>
            </a:extLst>
          </p:cNvPr>
          <p:cNvSpPr>
            <a:spLocks noGrp="1"/>
          </p:cNvSpPr>
          <p:nvPr>
            <p:ph type="sldNum" sz="quarter" idx="12"/>
          </p:nvPr>
        </p:nvSpPr>
        <p:spPr/>
        <p:txBody>
          <a:bodyPr/>
          <a:lstStyle/>
          <a:p>
            <a:fld id="{5DEF7F31-0B8A-474A-B86C-91F381754329}" type="slidenum">
              <a:rPr lang="en-US" smtClean="0"/>
              <a:t>15</a:t>
            </a:fld>
            <a:endParaRPr lang="en-US" dirty="0"/>
          </a:p>
        </p:txBody>
      </p:sp>
      <p:pic>
        <p:nvPicPr>
          <p:cNvPr id="5" name="Picture 4" descr="\documentclass{article}&#10;\usepackage[a4paper, total={6in, 8in}]{geometry}&#10;\usepackage{amsmath}&#10;\usepackage{amssymb}&#10;\usepackage{xcolor}&#10;\usepackage{graphicx}&#10;&#10;\pagestyle{empty}&#10;\begin{document}&#10;&#10;&#10;\hspace{-0.22in}We have the following equation with some unknown parameters $\alpha, \beta, \nu$.&#10;$$&#10;u_{t}+u u_{x}-\beta u_{x}-\nu u_{x x}+\alpha u_{x x x}=0, \quad x \in \Omega \subset \mathbb{R}, t&gt;0,&#10;$$&#10;Aim : Identify all the terms $\alpha, \beta, \nu$ with  data given by the viscous Burgers equation.&#10;&#10;&#10;\end{document}&#10;" title="IguanaTex Bitmap Display">
            <a:extLst>
              <a:ext uri="{FF2B5EF4-FFF2-40B4-BE49-F238E27FC236}">
                <a16:creationId xmlns:a16="http://schemas.microsoft.com/office/drawing/2014/main" id="{DFEEE63D-7618-4101-BCA2-D8B2A7B2E17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88664" y="1133892"/>
            <a:ext cx="9365334" cy="1345524"/>
          </a:xfrm>
          <a:prstGeom prst="rect">
            <a:avLst/>
          </a:prstGeom>
        </p:spPr>
      </p:pic>
      <p:sp>
        <p:nvSpPr>
          <p:cNvPr id="8" name="Rectangle 7">
            <a:extLst>
              <a:ext uri="{FF2B5EF4-FFF2-40B4-BE49-F238E27FC236}">
                <a16:creationId xmlns:a16="http://schemas.microsoft.com/office/drawing/2014/main" id="{15C98A4D-0862-4A13-AE0C-30AF9A134EC3}"/>
              </a:ext>
            </a:extLst>
          </p:cNvPr>
          <p:cNvSpPr/>
          <p:nvPr/>
        </p:nvSpPr>
        <p:spPr>
          <a:xfrm>
            <a:off x="688664" y="2078966"/>
            <a:ext cx="9231713" cy="569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2009F68-1CBF-4B79-8690-EA68DA751635}"/>
              </a:ext>
            </a:extLst>
          </p:cNvPr>
          <p:cNvSpPr txBox="1"/>
          <p:nvPr/>
        </p:nvSpPr>
        <p:spPr>
          <a:xfrm>
            <a:off x="928032" y="255247"/>
            <a:ext cx="7795725"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2800" b="1" dirty="0" err="1">
                <a:solidFill>
                  <a:schemeClr val="bg1"/>
                </a:solidFill>
                <a:latin typeface="Arial" panose="020B0604020202020204" pitchFamily="34" charset="0"/>
                <a:cs typeface="Arial" panose="020B0604020202020204" pitchFamily="34" charset="0"/>
              </a:rPr>
              <a:t>cPINN</a:t>
            </a:r>
            <a:r>
              <a:rPr lang="en-IN" sz="2800" b="1" dirty="0">
                <a:solidFill>
                  <a:schemeClr val="bg1"/>
                </a:solidFill>
                <a:latin typeface="Arial" panose="020B0604020202020204" pitchFamily="34" charset="0"/>
                <a:cs typeface="Arial" panose="020B0604020202020204" pitchFamily="34" charset="0"/>
              </a:rPr>
              <a:t> Results: Inverse 2D Burgers Equation</a:t>
            </a:r>
          </a:p>
        </p:txBody>
      </p:sp>
      <p:pic>
        <p:nvPicPr>
          <p:cNvPr id="11" name="Picture 10" descr="Chart&#10;&#10;Description automatically generated">
            <a:extLst>
              <a:ext uri="{FF2B5EF4-FFF2-40B4-BE49-F238E27FC236}">
                <a16:creationId xmlns:a16="http://schemas.microsoft.com/office/drawing/2014/main" id="{0CFAB223-A23F-4B4D-B986-4616E2160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07" y="3009706"/>
            <a:ext cx="12079386" cy="2867425"/>
          </a:xfrm>
          <a:prstGeom prst="rect">
            <a:avLst/>
          </a:prstGeom>
        </p:spPr>
      </p:pic>
    </p:spTree>
    <p:extLst>
      <p:ext uri="{BB962C8B-B14F-4D97-AF65-F5344CB8AC3E}">
        <p14:creationId xmlns:p14="http://schemas.microsoft.com/office/powerpoint/2010/main" val="1739815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82BF49-DD92-4880-83D9-991784460732}"/>
              </a:ext>
            </a:extLst>
          </p:cNvPr>
          <p:cNvSpPr>
            <a:spLocks noGrp="1"/>
          </p:cNvSpPr>
          <p:nvPr>
            <p:ph type="sldNum" sz="quarter" idx="12"/>
          </p:nvPr>
        </p:nvSpPr>
        <p:spPr/>
        <p:txBody>
          <a:bodyPr/>
          <a:lstStyle/>
          <a:p>
            <a:fld id="{5DEF7F31-0B8A-474A-B86C-91F381754329}" type="slidenum">
              <a:rPr lang="en-US" smtClean="0"/>
              <a:t>16</a:t>
            </a:fld>
            <a:endParaRPr lang="en-US" dirty="0"/>
          </a:p>
        </p:txBody>
      </p:sp>
      <p:pic>
        <p:nvPicPr>
          <p:cNvPr id="4" name="Picture 3" descr="\documentclass{article}&#10;\usepackage[a4paper, total={6in, 8in}]{geometry}&#10;\usepackage{amsmath}&#10;\usepackage{amssymb}&#10;\usepackage{xcolor}&#10;\usepackage{graphicx}&#10;&#10;\pagestyle{empty}&#10;\begin{document}&#10;&#10;&#10;\hspace{0.98in}XPINNs : Interface conditions in the `` $q^{\text {th }}&quot;$ subdomain.&#10;&#10;\begin{align*}&#10;&amp;\operatorname{MSE}_{u_{\text {avg }}}=\sum_{\forall q^{+}}\left(\frac{1}{N_{l_{q}}} \sum_{i=1}^{N_{l_{q}}}\left|u_{\tilde{\Theta}_{q}}\left(\mathbf{x}_{l_{q}}^{(i)}\right)-\left\{\left\{u_{\tilde{\Theta}_{q}}\left(\mathbf{x}_{l_{q}}^{(i)}\right)\right\}\right\}\right|^{2}\right) \\&#10;&amp;\operatorname{MSE}_{\mathcal{R}}=\sum_{\forall q^{+}}\left(\frac{1}{N_{l_{q}}} \sum_{i=1}^{N_{l_{q}}}\left|\mathcal{F}_{\tilde{\Theta}_{q}}\left(\mathbf{x}_{l_{q}}^{(i)}\right)-\mathcal{F}_{\tilde{\Theta}_{q^{+}}}\left(\mathbf{x}_{l_{q}}^{(i)}\right)\right|^{2}\right) \\&#10;&amp;\hspace{1.2in}+&#10;\end{align*}&#10;&#10;&#10;\hspace{0.98in}Additional continuity conditions \newline&#10;&#10;\hspace{0.98in}Additional advantages over cPINN\newline&#10;&#10;\hspace{0.98in}(1) Extension to any differential equation(s)\newline&#10;&#10;\hspace{0.98in}(2) Generalized space-time domain decomposition \newline&#10;&#10;\hspace{0.98in}(3) Simple interface conditions&#10;&#10;&#10;&#10;\end{document}&#10;" title="IguanaTex Bitmap Display">
            <a:extLst>
              <a:ext uri="{FF2B5EF4-FFF2-40B4-BE49-F238E27FC236}">
                <a16:creationId xmlns:a16="http://schemas.microsoft.com/office/drawing/2014/main" id="{28507CF9-3849-40C3-A0DA-EF84D9EFDCFC}"/>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124047" y="882980"/>
            <a:ext cx="5927314" cy="5473371"/>
          </a:xfrm>
          <a:prstGeom prst="rect">
            <a:avLst/>
          </a:prstGeom>
        </p:spPr>
      </p:pic>
      <p:sp>
        <p:nvSpPr>
          <p:cNvPr id="40" name="TextBox 39">
            <a:extLst>
              <a:ext uri="{FF2B5EF4-FFF2-40B4-BE49-F238E27FC236}">
                <a16:creationId xmlns:a16="http://schemas.microsoft.com/office/drawing/2014/main" id="{4C4D3FB2-07F3-4080-9931-64F374851952}"/>
              </a:ext>
            </a:extLst>
          </p:cNvPr>
          <p:cNvSpPr txBox="1"/>
          <p:nvPr/>
        </p:nvSpPr>
        <p:spPr>
          <a:xfrm>
            <a:off x="963418" y="153924"/>
            <a:ext cx="521969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3200" b="1" dirty="0">
                <a:solidFill>
                  <a:schemeClr val="bg1"/>
                </a:solidFill>
                <a:latin typeface="Arial" panose="020B0604020202020204" pitchFamily="34" charset="0"/>
                <a:cs typeface="Arial" panose="020B0604020202020204" pitchFamily="34" charset="0"/>
              </a:rPr>
              <a:t>Extended PINNs (XPINNs)</a:t>
            </a:r>
          </a:p>
        </p:txBody>
      </p:sp>
      <p:sp>
        <p:nvSpPr>
          <p:cNvPr id="41" name="Rectangle 40">
            <a:extLst>
              <a:ext uri="{FF2B5EF4-FFF2-40B4-BE49-F238E27FC236}">
                <a16:creationId xmlns:a16="http://schemas.microsoft.com/office/drawing/2014/main" id="{40EC1211-01D5-4587-90A3-398B4683628B}"/>
              </a:ext>
            </a:extLst>
          </p:cNvPr>
          <p:cNvSpPr/>
          <p:nvPr/>
        </p:nvSpPr>
        <p:spPr>
          <a:xfrm>
            <a:off x="1061904" y="3799643"/>
            <a:ext cx="3669894" cy="1012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C64AB712-1124-162E-8DE7-D8A677778D5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628834" y="1884017"/>
            <a:ext cx="2125472" cy="254000"/>
          </a:xfrm>
          <a:prstGeom prst="rect">
            <a:avLst/>
          </a:prstGeom>
        </p:spPr>
      </p:pic>
      <p:sp>
        <p:nvSpPr>
          <p:cNvPr id="6" name="Rectangle 5">
            <a:extLst>
              <a:ext uri="{FF2B5EF4-FFF2-40B4-BE49-F238E27FC236}">
                <a16:creationId xmlns:a16="http://schemas.microsoft.com/office/drawing/2014/main" id="{0F0DD969-0DCF-63E0-50E2-897A61BFEC08}"/>
              </a:ext>
            </a:extLst>
          </p:cNvPr>
          <p:cNvSpPr/>
          <p:nvPr/>
        </p:nvSpPr>
        <p:spPr>
          <a:xfrm>
            <a:off x="7618895" y="1808922"/>
            <a:ext cx="2210905" cy="4174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613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6B225CB-74EA-4577-AFBF-9F86986EDCB0}"/>
              </a:ext>
            </a:extLst>
          </p:cNvPr>
          <p:cNvSpPr>
            <a:spLocks noGrp="1"/>
          </p:cNvSpPr>
          <p:nvPr>
            <p:ph type="sldNum" sz="quarter" idx="12"/>
          </p:nvPr>
        </p:nvSpPr>
        <p:spPr/>
        <p:txBody>
          <a:bodyPr/>
          <a:lstStyle/>
          <a:p>
            <a:fld id="{5DEF7F31-0B8A-474A-B86C-91F381754329}" type="slidenum">
              <a:rPr lang="en-US" smtClean="0"/>
              <a:t>17</a:t>
            </a:fld>
            <a:endParaRPr lang="en-US" dirty="0"/>
          </a:p>
        </p:txBody>
      </p:sp>
      <p:pic>
        <p:nvPicPr>
          <p:cNvPr id="15" name="Picture 14">
            <a:extLst>
              <a:ext uri="{FF2B5EF4-FFF2-40B4-BE49-F238E27FC236}">
                <a16:creationId xmlns:a16="http://schemas.microsoft.com/office/drawing/2014/main" id="{08EA5108-CD52-92A1-ABB1-AB5C35BB97F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28828" y="1583589"/>
            <a:ext cx="10210800" cy="2458718"/>
          </a:xfrm>
          <a:prstGeom prst="rect">
            <a:avLst/>
          </a:prstGeom>
        </p:spPr>
      </p:pic>
      <p:sp>
        <p:nvSpPr>
          <p:cNvPr id="6" name="TextBox 5">
            <a:extLst>
              <a:ext uri="{FF2B5EF4-FFF2-40B4-BE49-F238E27FC236}">
                <a16:creationId xmlns:a16="http://schemas.microsoft.com/office/drawing/2014/main" id="{31B74AC0-6B1E-4B39-BE2F-0B0231290CB4}"/>
              </a:ext>
            </a:extLst>
          </p:cNvPr>
          <p:cNvSpPr txBox="1"/>
          <p:nvPr/>
        </p:nvSpPr>
        <p:spPr>
          <a:xfrm>
            <a:off x="358393" y="313117"/>
            <a:ext cx="8986756"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2800" b="1" dirty="0">
                <a:solidFill>
                  <a:schemeClr val="bg1"/>
                </a:solidFill>
                <a:latin typeface="Arial" panose="020B0604020202020204" pitchFamily="34" charset="0"/>
                <a:cs typeface="Arial" panose="020B0604020202020204" pitchFamily="34" charset="0"/>
              </a:rPr>
              <a:t>Comparison of PINN, </a:t>
            </a:r>
            <a:r>
              <a:rPr lang="en-IN" sz="2800" b="1" dirty="0" err="1">
                <a:solidFill>
                  <a:schemeClr val="bg1"/>
                </a:solidFill>
                <a:latin typeface="Arial" panose="020B0604020202020204" pitchFamily="34" charset="0"/>
                <a:cs typeface="Arial" panose="020B0604020202020204" pitchFamily="34" charset="0"/>
              </a:rPr>
              <a:t>cPINN</a:t>
            </a:r>
            <a:r>
              <a:rPr lang="en-IN" sz="2800" b="1" dirty="0">
                <a:solidFill>
                  <a:schemeClr val="bg1"/>
                </a:solidFill>
                <a:latin typeface="Arial" panose="020B0604020202020204" pitchFamily="34" charset="0"/>
                <a:cs typeface="Arial" panose="020B0604020202020204" pitchFamily="34" charset="0"/>
              </a:rPr>
              <a:t> and XPINN frameworks</a:t>
            </a:r>
          </a:p>
        </p:txBody>
      </p:sp>
      <p:sp>
        <p:nvSpPr>
          <p:cNvPr id="9" name="TextBox 8">
            <a:extLst>
              <a:ext uri="{FF2B5EF4-FFF2-40B4-BE49-F238E27FC236}">
                <a16:creationId xmlns:a16="http://schemas.microsoft.com/office/drawing/2014/main" id="{118512B8-AD59-4940-8A7D-A955F411FEE5}"/>
              </a:ext>
            </a:extLst>
          </p:cNvPr>
          <p:cNvSpPr txBox="1"/>
          <p:nvPr/>
        </p:nvSpPr>
        <p:spPr>
          <a:xfrm>
            <a:off x="872455" y="5202270"/>
            <a:ext cx="10175846"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85750" indent="-285750">
              <a:buFont typeface="Wingdings" panose="05000000000000000000" pitchFamily="2" charset="2"/>
              <a:buChar char="§"/>
            </a:pPr>
            <a:r>
              <a:rPr lang="en-US" sz="1200" b="0" i="0" dirty="0">
                <a:solidFill>
                  <a:srgbClr val="0070C0"/>
                </a:solidFill>
                <a:effectLst/>
                <a:latin typeface="Arial" panose="020B0604020202020204" pitchFamily="34" charset="0"/>
                <a:cs typeface="Arial" panose="020B0604020202020204" pitchFamily="34" charset="0"/>
              </a:rPr>
              <a:t>Jagtap AD, Karniadakis GE. Extended physics-informed neural networks (</a:t>
            </a:r>
            <a:r>
              <a:rPr lang="en-US" sz="1200" b="0" i="0" dirty="0" err="1">
                <a:solidFill>
                  <a:srgbClr val="0070C0"/>
                </a:solidFill>
                <a:effectLst/>
                <a:latin typeface="Arial" panose="020B0604020202020204" pitchFamily="34" charset="0"/>
                <a:cs typeface="Arial" panose="020B0604020202020204" pitchFamily="34" charset="0"/>
              </a:rPr>
              <a:t>xPINNs</a:t>
            </a:r>
            <a:r>
              <a:rPr lang="en-US" sz="1200" b="0" i="0" dirty="0">
                <a:solidFill>
                  <a:srgbClr val="0070C0"/>
                </a:solidFill>
                <a:effectLst/>
                <a:latin typeface="Arial" panose="020B0604020202020204" pitchFamily="34" charset="0"/>
                <a:cs typeface="Arial" panose="020B0604020202020204" pitchFamily="34" charset="0"/>
              </a:rPr>
              <a:t>): A generalized space-time domain decomposition based deep learning framework for nonlinear partial differential equations. Communications in Computational Physics. 2020 Nov 1;28(5):2002-41.</a:t>
            </a:r>
          </a:p>
          <a:p>
            <a:pPr marL="285750" indent="-285750">
              <a:buFont typeface="Wingdings" panose="05000000000000000000" pitchFamily="2" charset="2"/>
              <a:buChar char="§"/>
            </a:pPr>
            <a:endParaRPr lang="en-US" sz="1200" b="0" i="0" dirty="0">
              <a:solidFill>
                <a:srgbClr val="0070C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3009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CDE1D4-EE46-473A-A0D4-D5125D5916FA}"/>
              </a:ext>
            </a:extLst>
          </p:cNvPr>
          <p:cNvSpPr>
            <a:spLocks noGrp="1"/>
          </p:cNvSpPr>
          <p:nvPr>
            <p:ph type="sldNum" sz="quarter" idx="12"/>
          </p:nvPr>
        </p:nvSpPr>
        <p:spPr/>
        <p:txBody>
          <a:bodyPr/>
          <a:lstStyle/>
          <a:p>
            <a:fld id="{5DEF7F31-0B8A-474A-B86C-91F381754329}" type="slidenum">
              <a:rPr lang="en-US" smtClean="0"/>
              <a:t>18</a:t>
            </a:fld>
            <a:endParaRPr lang="en-US" dirty="0"/>
          </a:p>
        </p:txBody>
      </p:sp>
      <p:pic>
        <p:nvPicPr>
          <p:cNvPr id="14" name="Picture 13" descr="\documentclass{article}&#10;\usepackage[a4paper, total={6in, 8in}]{geometry}&#10;\usepackage{amsmath}&#10;\usepackage{amssymb}&#10;\usepackage{xcolor}&#10;\usepackage{graphicx}&#10;&#10;\pagestyle{empty}&#10;\begin{document}&#10;&#10;&#10;&#10;&#10;$$&#10;\begin{aligned}&#10;&amp;\begin{array}{ccc}&#10;\hline \text { Subdomain number } &amp; 1 &amp; 2 \\&#10;\hline \text { \# Layers } &amp; 6 &amp; 7 \\&#10;\text { \# Neurons } &amp; 20 &amp; 25 \\&#10;\text { \# Residual points } &amp; 7000 &amp; 3000 \\&#10;\text { Adaptive Activation function } &amp; \text { tanh } &amp; \text { sin } \\&#10;\hline&#10;\end{array}\\&#10;&amp;\text { Learning rate : } 8 \mathrm{e}-4, \text { Optimizer : Adam } &#10;\end{aligned}&#10;$$&#10;$$\text { Relative } L_{2} \text { error in the whole domain : } 8.93265 \mathrm{e}-3$$&#10;&#10;&#10;\end{document}&#10;" title="IguanaTex Bitmap Display">
            <a:extLst>
              <a:ext uri="{FF2B5EF4-FFF2-40B4-BE49-F238E27FC236}">
                <a16:creationId xmlns:a16="http://schemas.microsoft.com/office/drawing/2014/main" id="{A37F57A4-C9DA-4DA6-887E-DCE901921A6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11885" y="1018034"/>
            <a:ext cx="4693334" cy="1874895"/>
          </a:xfrm>
          <a:prstGeom prst="rect">
            <a:avLst/>
          </a:prstGeom>
        </p:spPr>
      </p:pic>
      <p:sp>
        <p:nvSpPr>
          <p:cNvPr id="6" name="TextBox 5">
            <a:extLst>
              <a:ext uri="{FF2B5EF4-FFF2-40B4-BE49-F238E27FC236}">
                <a16:creationId xmlns:a16="http://schemas.microsoft.com/office/drawing/2014/main" id="{A55726E2-16C2-4CFF-B54B-11CA31DE9C7E}"/>
              </a:ext>
            </a:extLst>
          </p:cNvPr>
          <p:cNvSpPr txBox="1"/>
          <p:nvPr/>
        </p:nvSpPr>
        <p:spPr>
          <a:xfrm>
            <a:off x="506817" y="258591"/>
            <a:ext cx="5915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2800" b="1" dirty="0">
                <a:solidFill>
                  <a:schemeClr val="bg1"/>
                </a:solidFill>
                <a:latin typeface="Arial" panose="020B0604020202020204" pitchFamily="34" charset="0"/>
                <a:cs typeface="Arial" panose="020B0604020202020204" pitchFamily="34" charset="0"/>
              </a:rPr>
              <a:t>XPINN Results: Burgers Equation</a:t>
            </a:r>
          </a:p>
        </p:txBody>
      </p:sp>
      <p:pic>
        <p:nvPicPr>
          <p:cNvPr id="8" name="Picture 7" descr="Chart&#10;&#10;Description automatically generated with low confidence">
            <a:extLst>
              <a:ext uri="{FF2B5EF4-FFF2-40B4-BE49-F238E27FC236}">
                <a16:creationId xmlns:a16="http://schemas.microsoft.com/office/drawing/2014/main" id="{F27B6E53-EE13-44FE-A162-61EEBA4D3A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4382" y="955494"/>
            <a:ext cx="5005733" cy="2193147"/>
          </a:xfrm>
          <a:prstGeom prst="rect">
            <a:avLst/>
          </a:prstGeom>
        </p:spPr>
      </p:pic>
      <p:pic>
        <p:nvPicPr>
          <p:cNvPr id="10" name="Picture 9" descr="Chart&#10;&#10;Description automatically generated">
            <a:extLst>
              <a:ext uri="{FF2B5EF4-FFF2-40B4-BE49-F238E27FC236}">
                <a16:creationId xmlns:a16="http://schemas.microsoft.com/office/drawing/2014/main" id="{1FAB5A5B-228C-4C55-B4E7-F44BB55AEDD6}"/>
              </a:ext>
            </a:extLst>
          </p:cNvPr>
          <p:cNvPicPr>
            <a:picLocks noChangeAspect="1"/>
          </p:cNvPicPr>
          <p:nvPr/>
        </p:nvPicPr>
        <p:blipFill rotWithShape="1">
          <a:blip r:embed="rId6">
            <a:extLst>
              <a:ext uri="{28A0092B-C50C-407E-A947-70E740481C1C}">
                <a14:useLocalDpi xmlns:a14="http://schemas.microsoft.com/office/drawing/2010/main" val="0"/>
              </a:ext>
            </a:extLst>
          </a:blip>
          <a:srcRect t="7889" b="2974"/>
          <a:stretch/>
        </p:blipFill>
        <p:spPr>
          <a:xfrm>
            <a:off x="862048" y="3515147"/>
            <a:ext cx="10698786" cy="2324819"/>
          </a:xfrm>
          <a:prstGeom prst="rect">
            <a:avLst/>
          </a:prstGeom>
        </p:spPr>
      </p:pic>
    </p:spTree>
    <p:extLst>
      <p:ext uri="{BB962C8B-B14F-4D97-AF65-F5344CB8AC3E}">
        <p14:creationId xmlns:p14="http://schemas.microsoft.com/office/powerpoint/2010/main" val="2109461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9B81D1-246F-4623-9539-15B818C8E9E5}"/>
              </a:ext>
            </a:extLst>
          </p:cNvPr>
          <p:cNvSpPr>
            <a:spLocks noGrp="1"/>
          </p:cNvSpPr>
          <p:nvPr>
            <p:ph type="sldNum" sz="quarter" idx="12"/>
          </p:nvPr>
        </p:nvSpPr>
        <p:spPr/>
        <p:txBody>
          <a:bodyPr/>
          <a:lstStyle/>
          <a:p>
            <a:fld id="{5DEF7F31-0B8A-474A-B86C-91F381754329}" type="slidenum">
              <a:rPr lang="en-US" smtClean="0"/>
              <a:t>19</a:t>
            </a:fld>
            <a:endParaRPr lang="en-US" dirty="0"/>
          </a:p>
        </p:txBody>
      </p:sp>
      <p:pic>
        <p:nvPicPr>
          <p:cNvPr id="26" name="Picture 25" descr="\documentclass{article}&#10;\usepackage[a4paper, total={6in, 8in}]{geometry}&#10;\usepackage{amsmath}&#10;\usepackage{amssymb}&#10;\usepackage{xcolor}&#10;\usepackage{graphicx}&#10;&#10;\pagestyle{empty}&#10;\begin{document}&#10;&#10;\hspace{-0.22in}$&#10;U_{t}+F_{x}+G_{y}=0, \quad(\mathbf{x}, t) \in \Omega \times(0, T] \subset \mathbb{R}^{2} \times \mathbb{R}_{+}$, &#10;with appropriate initial and boundary conditions. \newline&#10;\begin{center}&#10;\begin{tabular}{ccc}&#10;\hline Subdomain number &amp; 1 &amp; 2 \\&#10;\hline $\#$ Layers &amp; 6 &amp; 6 \\&#10;$\#$ Neurons &amp; 20 &amp; 25 \\&#10;$\#$ Residual points &amp; 12000 &amp; 8000 \\&#10;Adaptive activation function &amp; sin &amp; tanh \\&#10;\hline&#10;\end{tabular}&#10;\end{center}&#10;&#10;\end{document}&#10;" title="IguanaTex Bitmap Display">
            <a:extLst>
              <a:ext uri="{FF2B5EF4-FFF2-40B4-BE49-F238E27FC236}">
                <a16:creationId xmlns:a16="http://schemas.microsoft.com/office/drawing/2014/main" id="{57E8918E-C1F3-4ED0-AF9B-602C1C2BCB15}"/>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77843" y="1051781"/>
            <a:ext cx="10951621" cy="2288759"/>
          </a:xfrm>
          <a:prstGeom prst="rect">
            <a:avLst/>
          </a:prstGeom>
        </p:spPr>
      </p:pic>
      <p:sp>
        <p:nvSpPr>
          <p:cNvPr id="20" name="TextBox 19">
            <a:extLst>
              <a:ext uri="{FF2B5EF4-FFF2-40B4-BE49-F238E27FC236}">
                <a16:creationId xmlns:a16="http://schemas.microsoft.com/office/drawing/2014/main" id="{A99B4377-AD20-489D-9945-FAEDA6552C13}"/>
              </a:ext>
            </a:extLst>
          </p:cNvPr>
          <p:cNvSpPr txBox="1"/>
          <p:nvPr/>
        </p:nvSpPr>
        <p:spPr>
          <a:xfrm>
            <a:off x="240261" y="330371"/>
            <a:ext cx="8670964"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2800" b="1" dirty="0">
                <a:solidFill>
                  <a:schemeClr val="bg1"/>
                </a:solidFill>
                <a:latin typeface="Arial" panose="020B0604020202020204" pitchFamily="34" charset="0"/>
                <a:cs typeface="Arial" panose="020B0604020202020204" pitchFamily="34" charset="0"/>
              </a:rPr>
              <a:t>XPINN Results: 2D Compressible Euler Equations</a:t>
            </a:r>
          </a:p>
        </p:txBody>
      </p:sp>
      <p:pic>
        <p:nvPicPr>
          <p:cNvPr id="22" name="Picture 21" descr="Chart&#10;&#10;Description automatically generated">
            <a:extLst>
              <a:ext uri="{FF2B5EF4-FFF2-40B4-BE49-F238E27FC236}">
                <a16:creationId xmlns:a16="http://schemas.microsoft.com/office/drawing/2014/main" id="{B727F000-D32E-42A8-96C9-07C958F467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3313" y="3643779"/>
            <a:ext cx="7237572" cy="2993510"/>
          </a:xfrm>
          <a:prstGeom prst="rect">
            <a:avLst/>
          </a:prstGeom>
        </p:spPr>
      </p:pic>
    </p:spTree>
    <p:extLst>
      <p:ext uri="{BB962C8B-B14F-4D97-AF65-F5344CB8AC3E}">
        <p14:creationId xmlns:p14="http://schemas.microsoft.com/office/powerpoint/2010/main" val="4283724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3A8F-41DB-4495-966F-92B98C5C7707}"/>
              </a:ext>
            </a:extLst>
          </p:cNvPr>
          <p:cNvSpPr txBox="1"/>
          <p:nvPr/>
        </p:nvSpPr>
        <p:spPr>
          <a:xfrm>
            <a:off x="763479" y="390617"/>
            <a:ext cx="10386873" cy="461665"/>
          </a:xfrm>
          <a:prstGeom prst="rect">
            <a:avLst/>
          </a:prstGeom>
          <a:noFill/>
        </p:spPr>
        <p:txBody>
          <a:bodyPr wrap="square" rtlCol="0">
            <a:spAutoFit/>
          </a:bodyPr>
          <a:lstStyle/>
          <a:p>
            <a:pPr algn="ctr"/>
            <a:r>
              <a:rPr lang="zh-CN" altLang="en-US" sz="2400" dirty="0">
                <a:latin typeface="宋体" panose="02010600030101010101" pitchFamily="2" charset="-122"/>
                <a:ea typeface="宋体" panose="02010600030101010101" pitchFamily="2" charset="-122"/>
              </a:rPr>
              <a:t>第二次作业</a:t>
            </a: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18A1C1BA-5ED0-4CF6-846E-434505B6EBD6}"/>
                  </a:ext>
                </a:extLst>
              </p:cNvPr>
              <p:cNvSpPr txBox="1"/>
              <p:nvPr/>
            </p:nvSpPr>
            <p:spPr>
              <a:xfrm>
                <a:off x="1571348" y="1198486"/>
                <a:ext cx="8495930"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𝐷</m:t>
                          </m:r>
                          <m:r>
                            <a:rPr lang="en-US" altLang="zh-CN" b="0" i="1" smtClean="0">
                              <a:latin typeface="Cambria Math" panose="02040503050406030204" pitchFamily="18" charset="0"/>
                            </a:rPr>
                            <m:t>𝜕</m:t>
                          </m:r>
                        </m:e>
                        <m:sub>
                          <m:r>
                            <a:rPr lang="en-US" altLang="zh-CN" b="0" i="1" smtClean="0">
                              <a:latin typeface="Cambria Math" panose="02040503050406030204" pitchFamily="18" charset="0"/>
                            </a:rPr>
                            <m:t>𝑥</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𝑘𝑡𝑎𝑛h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−0.7, 0.7</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𝐷</m:t>
                      </m:r>
                      <m:r>
                        <a:rPr lang="en-US" altLang="zh-CN" b="0" i="1" smtClean="0">
                          <a:latin typeface="Cambria Math" panose="02040503050406030204" pitchFamily="18" charset="0"/>
                        </a:rPr>
                        <m:t>=0.01</m:t>
                      </m:r>
                    </m:oMath>
                  </m:oMathPara>
                </a14:m>
                <a:endParaRPr lang="en-US" altLang="zh-CN" b="0" dirty="0"/>
              </a:p>
              <a:p>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𝑢</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𝑥</m:t>
                          </m:r>
                        </m:e>
                      </m:d>
                      <m:r>
                        <a:rPr lang="en-US" altLang="zh-CN" b="0" i="1" smtClean="0">
                          <a:solidFill>
                            <a:srgbClr val="FF0000"/>
                          </a:solidFill>
                          <a:latin typeface="Cambria Math" panose="02040503050406030204" pitchFamily="18" charset="0"/>
                        </a:rPr>
                        <m:t>=</m:t>
                      </m:r>
                      <m:func>
                        <m:funcPr>
                          <m:ctrlPr>
                            <a:rPr lang="en-US" altLang="zh-CN" b="0" i="1" smtClean="0">
                              <a:solidFill>
                                <a:srgbClr val="FF0000"/>
                              </a:solidFill>
                              <a:latin typeface="Cambria Math" panose="02040503050406030204" pitchFamily="18" charset="0"/>
                            </a:rPr>
                          </m:ctrlPr>
                        </m:funcPr>
                        <m:fName>
                          <m:sSup>
                            <m:sSupPr>
                              <m:ctrlPr>
                                <a:rPr lang="en-US" altLang="zh-CN" b="0" i="1" smtClean="0">
                                  <a:solidFill>
                                    <a:srgbClr val="FF0000"/>
                                  </a:solidFill>
                                  <a:latin typeface="Cambria Math" panose="02040503050406030204" pitchFamily="18" charset="0"/>
                                </a:rPr>
                              </m:ctrlPr>
                            </m:sSupPr>
                            <m:e>
                              <m:r>
                                <m:rPr>
                                  <m:sty m:val="p"/>
                                </m:rPr>
                                <a:rPr lang="en-US" altLang="zh-CN" b="0" i="0" smtClean="0">
                                  <a:solidFill>
                                    <a:srgbClr val="FF0000"/>
                                  </a:solidFill>
                                  <a:latin typeface="Cambria Math" panose="02040503050406030204" pitchFamily="18" charset="0"/>
                                </a:rPr>
                                <m:t>sin</m:t>
                              </m:r>
                            </m:e>
                            <m:sup>
                              <m:r>
                                <a:rPr lang="en-US" altLang="zh-CN" b="0" i="1" smtClean="0">
                                  <a:solidFill>
                                    <a:srgbClr val="FF0000"/>
                                  </a:solidFill>
                                  <a:latin typeface="Cambria Math" panose="02040503050406030204" pitchFamily="18" charset="0"/>
                                </a:rPr>
                                <m:t>3</m:t>
                              </m:r>
                            </m:sup>
                          </m:sSup>
                        </m:fName>
                        <m:e>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6</m:t>
                              </m:r>
                              <m:r>
                                <a:rPr lang="en-US" altLang="zh-CN" b="0" i="1" smtClean="0">
                                  <a:solidFill>
                                    <a:srgbClr val="FF0000"/>
                                  </a:solidFill>
                                  <a:latin typeface="Cambria Math" panose="02040503050406030204" pitchFamily="18" charset="0"/>
                                </a:rPr>
                                <m:t>𝑥</m:t>
                              </m:r>
                            </m:e>
                          </m:d>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𝑘</m:t>
                          </m:r>
                          <m:r>
                            <a:rPr lang="en-US" altLang="zh-CN" b="0" i="1" smtClean="0">
                              <a:solidFill>
                                <a:srgbClr val="FF0000"/>
                              </a:solidFill>
                              <a:latin typeface="Cambria Math" panose="02040503050406030204" pitchFamily="18" charset="0"/>
                            </a:rPr>
                            <m:t>=0.7</m:t>
                          </m:r>
                        </m:e>
                      </m:func>
                    </m:oMath>
                  </m:oMathPara>
                </a14:m>
                <a:endParaRPr lang="en-US" altLang="zh-CN" dirty="0">
                  <a:solidFill>
                    <a:srgbClr val="FF0000"/>
                  </a:solidFill>
                </a:endParaRPr>
              </a:p>
              <a:p>
                <a:endParaRPr lang="en-US" altLang="zh-CN" dirty="0">
                  <a:solidFill>
                    <a:srgbClr val="FF0000"/>
                  </a:solidFill>
                </a:endParaRPr>
              </a:p>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𝑓</m:t>
                      </m:r>
                      <m:r>
                        <a:rPr lang="en-US" altLang="zh-CN" b="0" i="1" smtClean="0">
                          <a:solidFill>
                            <a:srgbClr val="FF0000"/>
                          </a:solidFill>
                          <a:latin typeface="Cambria Math" panose="02040503050406030204" pitchFamily="18" charset="0"/>
                        </a:rPr>
                        <m:t>=0.18</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12</m:t>
                          </m:r>
                          <m:func>
                            <m:funcPr>
                              <m:ctrlPr>
                                <a:rPr lang="en-US" altLang="zh-CN" b="0" i="1" smtClean="0">
                                  <a:solidFill>
                                    <a:srgbClr val="FF0000"/>
                                  </a:solidFill>
                                  <a:latin typeface="Cambria Math" panose="02040503050406030204" pitchFamily="18" charset="0"/>
                                </a:rPr>
                              </m:ctrlPr>
                            </m:funcPr>
                            <m:fName>
                              <m:r>
                                <m:rPr>
                                  <m:sty m:val="p"/>
                                </m:rPr>
                                <a:rPr lang="en-US" altLang="zh-CN" b="0" i="0" smtClean="0">
                                  <a:solidFill>
                                    <a:srgbClr val="FF0000"/>
                                  </a:solidFill>
                                  <a:latin typeface="Cambria Math" panose="02040503050406030204" pitchFamily="18" charset="0"/>
                                </a:rPr>
                                <m:t>sin</m:t>
                              </m:r>
                            </m:fName>
                            <m:e>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6</m:t>
                                  </m:r>
                                  <m:r>
                                    <a:rPr lang="en-US" altLang="zh-CN" b="0" i="1" smtClean="0">
                                      <a:solidFill>
                                        <a:srgbClr val="FF0000"/>
                                      </a:solidFill>
                                      <a:latin typeface="Cambria Math" panose="02040503050406030204" pitchFamily="18" charset="0"/>
                                    </a:rPr>
                                    <m:t>𝑥</m:t>
                                  </m:r>
                                </m:e>
                              </m:d>
                            </m:e>
                          </m:func>
                          <m:sSup>
                            <m:sSupPr>
                              <m:ctrlPr>
                                <a:rPr lang="en-US" altLang="zh-CN" b="0" i="1" smtClean="0">
                                  <a:solidFill>
                                    <a:srgbClr val="FF0000"/>
                                  </a:solidFill>
                                  <a:latin typeface="Cambria Math" panose="02040503050406030204" pitchFamily="18" charset="0"/>
                                </a:rPr>
                              </m:ctrlPr>
                            </m:sSupPr>
                            <m:e>
                              <m:func>
                                <m:funcPr>
                                  <m:ctrlPr>
                                    <a:rPr lang="en-US" altLang="zh-CN" b="0" i="1" smtClean="0">
                                      <a:solidFill>
                                        <a:srgbClr val="FF0000"/>
                                      </a:solidFill>
                                      <a:latin typeface="Cambria Math" panose="02040503050406030204" pitchFamily="18" charset="0"/>
                                    </a:rPr>
                                  </m:ctrlPr>
                                </m:funcPr>
                                <m:fName>
                                  <m:r>
                                    <a:rPr lang="en-US" altLang="zh-CN" b="0" i="0" smtClean="0">
                                      <a:solidFill>
                                        <a:srgbClr val="FF0000"/>
                                      </a:solidFill>
                                      <a:latin typeface="Cambria Math" panose="02040503050406030204" pitchFamily="18" charset="0"/>
                                    </a:rPr>
                                    <m:t>[</m:t>
                                  </m:r>
                                  <m:r>
                                    <m:rPr>
                                      <m:sty m:val="p"/>
                                    </m:rPr>
                                    <a:rPr lang="en-US" altLang="zh-CN" b="0" i="0" smtClean="0">
                                      <a:solidFill>
                                        <a:srgbClr val="FF0000"/>
                                      </a:solidFill>
                                      <a:latin typeface="Cambria Math" panose="02040503050406030204" pitchFamily="18" charset="0"/>
                                    </a:rPr>
                                    <m:t>co</m:t>
                                  </m:r>
                                  <m:r>
                                    <a:rPr lang="en-US" altLang="zh-CN" b="0" i="1" smtClean="0">
                                      <a:solidFill>
                                        <a:srgbClr val="FF0000"/>
                                      </a:solidFill>
                                      <a:latin typeface="Cambria Math" panose="02040503050406030204" pitchFamily="18" charset="0"/>
                                    </a:rPr>
                                    <m:t>𝑠</m:t>
                                  </m:r>
                                </m:fName>
                                <m:e>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6</m:t>
                                      </m:r>
                                      <m:r>
                                        <a:rPr lang="en-US" altLang="zh-CN" b="0" i="1" smtClean="0">
                                          <a:solidFill>
                                            <a:srgbClr val="FF0000"/>
                                          </a:solidFill>
                                          <a:latin typeface="Cambria Math" panose="02040503050406030204" pitchFamily="18" charset="0"/>
                                        </a:rPr>
                                        <m:t>𝑥</m:t>
                                      </m:r>
                                    </m:e>
                                  </m:d>
                                  <m:r>
                                    <a:rPr lang="en-US" altLang="zh-CN" b="0" i="1" smtClean="0">
                                      <a:solidFill>
                                        <a:srgbClr val="FF0000"/>
                                      </a:solidFill>
                                      <a:latin typeface="Cambria Math" panose="02040503050406030204" pitchFamily="18" charset="0"/>
                                    </a:rPr>
                                    <m:t>]</m:t>
                                  </m:r>
                                </m:e>
                              </m:func>
                            </m:e>
                            <m:sup>
                              <m:r>
                                <a:rPr lang="en-US" altLang="zh-CN" b="0" i="1" smtClean="0">
                                  <a:solidFill>
                                    <a:srgbClr val="FF0000"/>
                                  </a:solidFill>
                                  <a:latin typeface="Cambria Math" panose="02040503050406030204" pitchFamily="18" charset="0"/>
                                </a:rPr>
                                <m:t>2</m:t>
                              </m:r>
                            </m:sup>
                          </m:sSup>
                          <m:r>
                            <a:rPr lang="en-US" altLang="zh-CN" b="0" i="1" smtClean="0">
                              <a:solidFill>
                                <a:srgbClr val="FF0000"/>
                              </a:solidFill>
                              <a:latin typeface="Cambria Math" panose="02040503050406030204" pitchFamily="18" charset="0"/>
                            </a:rPr>
                            <m:t>−6</m:t>
                          </m:r>
                          <m:sSup>
                            <m:sSupPr>
                              <m:ctrlPr>
                                <a:rPr lang="en-US" altLang="zh-CN" b="0" i="1" smtClean="0">
                                  <a:solidFill>
                                    <a:srgbClr val="FF0000"/>
                                  </a:solidFill>
                                  <a:latin typeface="Cambria Math" panose="02040503050406030204" pitchFamily="18" charset="0"/>
                                </a:rPr>
                              </m:ctrlPr>
                            </m:sSupPr>
                            <m:e>
                              <m:func>
                                <m:funcPr>
                                  <m:ctrlPr>
                                    <a:rPr lang="en-US" altLang="zh-CN" b="0" i="1" smtClean="0">
                                      <a:solidFill>
                                        <a:srgbClr val="FF0000"/>
                                      </a:solidFill>
                                      <a:latin typeface="Cambria Math" panose="02040503050406030204" pitchFamily="18" charset="0"/>
                                    </a:rPr>
                                  </m:ctrlPr>
                                </m:funcPr>
                                <m:fName>
                                  <m:r>
                                    <a:rPr lang="en-US" altLang="zh-CN" b="0" i="0" smtClean="0">
                                      <a:solidFill>
                                        <a:srgbClr val="FF0000"/>
                                      </a:solidFill>
                                      <a:latin typeface="Cambria Math" panose="02040503050406030204" pitchFamily="18" charset="0"/>
                                    </a:rPr>
                                    <m:t>[</m:t>
                                  </m:r>
                                  <m:r>
                                    <m:rPr>
                                      <m:sty m:val="p"/>
                                    </m:rPr>
                                    <a:rPr lang="en-US" altLang="zh-CN" b="0" i="0" smtClean="0">
                                      <a:solidFill>
                                        <a:srgbClr val="FF0000"/>
                                      </a:solidFill>
                                      <a:latin typeface="Cambria Math" panose="02040503050406030204" pitchFamily="18" charset="0"/>
                                    </a:rPr>
                                    <m:t>sin</m:t>
                                  </m:r>
                                </m:fName>
                                <m:e>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6</m:t>
                                      </m:r>
                                      <m:r>
                                        <a:rPr lang="en-US" altLang="zh-CN" b="0" i="1" smtClean="0">
                                          <a:solidFill>
                                            <a:srgbClr val="FF0000"/>
                                          </a:solidFill>
                                          <a:latin typeface="Cambria Math" panose="02040503050406030204" pitchFamily="18" charset="0"/>
                                        </a:rPr>
                                        <m:t>𝑥</m:t>
                                      </m:r>
                                    </m:e>
                                  </m:d>
                                  <m:r>
                                    <a:rPr lang="en-US" altLang="zh-CN" b="0" i="1" smtClean="0">
                                      <a:solidFill>
                                        <a:srgbClr val="FF0000"/>
                                      </a:solidFill>
                                      <a:latin typeface="Cambria Math" panose="02040503050406030204" pitchFamily="18" charset="0"/>
                                    </a:rPr>
                                    <m:t>]</m:t>
                                  </m:r>
                                </m:e>
                              </m:func>
                            </m:e>
                            <m:sup>
                              <m:r>
                                <a:rPr lang="en-US" altLang="zh-CN" b="0" i="1" smtClean="0">
                                  <a:solidFill>
                                    <a:srgbClr val="FF0000"/>
                                  </a:solidFill>
                                  <a:latin typeface="Cambria Math" panose="02040503050406030204" pitchFamily="18" charset="0"/>
                                </a:rPr>
                                <m:t>3</m:t>
                              </m:r>
                            </m:sup>
                          </m:sSup>
                        </m:e>
                      </m:d>
                      <m:r>
                        <a:rPr lang="en-US" altLang="zh-CN" b="0" i="1" smtClean="0">
                          <a:solidFill>
                            <a:srgbClr val="FF0000"/>
                          </a:solidFill>
                          <a:latin typeface="Cambria Math" panose="02040503050406030204" pitchFamily="18" charset="0"/>
                        </a:rPr>
                        <m:t>+0.7</m:t>
                      </m:r>
                      <m:r>
                        <m:rPr>
                          <m:sty m:val="p"/>
                        </m:rPr>
                        <a:rPr lang="en-US" altLang="zh-CN" b="0" i="0" smtClean="0">
                          <a:solidFill>
                            <a:srgbClr val="FF0000"/>
                          </a:solidFill>
                          <a:latin typeface="Cambria Math" panose="02040503050406030204" pitchFamily="18" charset="0"/>
                        </a:rPr>
                        <m:t>tanh</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𝑢</m:t>
                      </m:r>
                      <m:r>
                        <a:rPr lang="en-US" altLang="zh-CN" b="0" i="1" smtClean="0">
                          <a:solidFill>
                            <a:srgbClr val="FF0000"/>
                          </a:solidFill>
                          <a:latin typeface="Cambria Math" panose="02040503050406030204" pitchFamily="18" charset="0"/>
                        </a:rPr>
                        <m:t>)</m:t>
                      </m:r>
                    </m:oMath>
                  </m:oMathPara>
                </a14:m>
                <a:endParaRPr lang="zh-CN" altLang="en-US" dirty="0">
                  <a:solidFill>
                    <a:srgbClr val="FF0000"/>
                  </a:solidFill>
                </a:endParaRPr>
              </a:p>
            </p:txBody>
          </p:sp>
        </mc:Choice>
        <mc:Fallback>
          <p:sp>
            <p:nvSpPr>
              <p:cNvPr id="7" name="文本框 6">
                <a:extLst>
                  <a:ext uri="{FF2B5EF4-FFF2-40B4-BE49-F238E27FC236}">
                    <a16:creationId xmlns:a16="http://schemas.microsoft.com/office/drawing/2014/main" id="{18A1C1BA-5ED0-4CF6-846E-434505B6EBD6}"/>
                  </a:ext>
                </a:extLst>
              </p:cNvPr>
              <p:cNvSpPr txBox="1">
                <a:spLocks noRot="1" noChangeAspect="1" noMove="1" noResize="1" noEditPoints="1" noAdjustHandles="1" noChangeArrowheads="1" noChangeShapeType="1" noTextEdit="1"/>
              </p:cNvSpPr>
              <p:nvPr/>
            </p:nvSpPr>
            <p:spPr>
              <a:xfrm>
                <a:off x="1571348" y="1198486"/>
                <a:ext cx="8495930" cy="1477328"/>
              </a:xfrm>
              <a:prstGeom prst="rect">
                <a:avLst/>
              </a:prstGeom>
              <a:blipFill>
                <a:blip r:embed="rId2"/>
                <a:stretch>
                  <a:fillRect b="-33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B8D3D5B-5DC7-4DA1-BF99-D39DA9944C8C}"/>
                  </a:ext>
                </a:extLst>
              </p:cNvPr>
              <p:cNvSpPr txBox="1"/>
              <p:nvPr/>
            </p:nvSpPr>
            <p:spPr>
              <a:xfrm>
                <a:off x="932154" y="3364637"/>
                <a:ext cx="10218197" cy="1200329"/>
              </a:xfrm>
              <a:prstGeom prst="rect">
                <a:avLst/>
              </a:prstGeom>
              <a:noFill/>
            </p:spPr>
            <p:txBody>
              <a:bodyPr wrap="square" rtlCol="0">
                <a:spAutoFit/>
              </a:bodyPr>
              <a:lstStyle/>
              <a:p>
                <a:pPr marL="285750" indent="-28575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Forward problem: 100 uniform measurements on </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 known </a:t>
                </a:r>
                <a:r>
                  <a:rPr lang="en-US" altLang="zh-CN" i="1" dirty="0">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 and boundary values at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=−0.7 </m:t>
                    </m:r>
                    <m:r>
                      <a:rPr lang="en-US" altLang="zh-CN" b="0" i="1" smtClean="0">
                        <a:latin typeface="Cambria Math" panose="02040503050406030204" pitchFamily="18" charset="0"/>
                      </a:rPr>
                      <m:t>𝑎𝑛𝑑</m:t>
                    </m:r>
                    <m:r>
                      <a:rPr lang="en-US" altLang="zh-CN" b="0" i="1" smtClean="0">
                        <a:latin typeface="Cambria Math" panose="02040503050406030204" pitchFamily="18" charset="0"/>
                      </a:rPr>
                      <m:t> 0.7</m:t>
                    </m:r>
                  </m:oMath>
                </a14:m>
                <a:endParaRPr lang="en-US" altLang="zh-CN" b="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Inverse problem: 100 uniform measurements on </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 10-20 random measurements on </a:t>
                </a:r>
                <a:r>
                  <a:rPr lang="en-US" altLang="zh-CN" i="1" dirty="0">
                    <a:latin typeface="Times New Roman" panose="02020603050405020304" pitchFamily="18" charset="0"/>
                    <a:cs typeface="Times New Roman" panose="02020603050405020304" pitchFamily="18" charset="0"/>
                  </a:rPr>
                  <a:t>u</a:t>
                </a:r>
                <a:r>
                  <a:rPr lang="en-US" altLang="zh-CN" dirty="0">
                    <a:latin typeface="Times New Roman" panose="02020603050405020304" pitchFamily="18" charset="0"/>
                    <a:cs typeface="Times New Roman" panose="02020603050405020304" pitchFamily="18" charset="0"/>
                  </a:rPr>
                  <a:t>, identify </a:t>
                </a:r>
                <a:r>
                  <a:rPr lang="en-US" altLang="zh-CN" i="1" dirty="0">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1B8D3D5B-5DC7-4DA1-BF99-D39DA9944C8C}"/>
                  </a:ext>
                </a:extLst>
              </p:cNvPr>
              <p:cNvSpPr txBox="1">
                <a:spLocks noRot="1" noChangeAspect="1" noMove="1" noResize="1" noEditPoints="1" noAdjustHandles="1" noChangeArrowheads="1" noChangeShapeType="1" noTextEdit="1"/>
              </p:cNvSpPr>
              <p:nvPr/>
            </p:nvSpPr>
            <p:spPr>
              <a:xfrm>
                <a:off x="932154" y="3364637"/>
                <a:ext cx="10218197" cy="1200329"/>
              </a:xfrm>
              <a:prstGeom prst="rect">
                <a:avLst/>
              </a:prstGeom>
              <a:blipFill>
                <a:blip r:embed="rId3"/>
                <a:stretch>
                  <a:fillRect l="-418" t="-3046" b="-71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9311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E7B73E-F821-40B7-980D-069FA6C965A4}"/>
              </a:ext>
            </a:extLst>
          </p:cNvPr>
          <p:cNvSpPr>
            <a:spLocks noGrp="1"/>
          </p:cNvSpPr>
          <p:nvPr>
            <p:ph type="sldNum" sz="quarter" idx="12"/>
          </p:nvPr>
        </p:nvSpPr>
        <p:spPr/>
        <p:txBody>
          <a:bodyPr/>
          <a:lstStyle/>
          <a:p>
            <a:fld id="{5DEF7F31-0B8A-474A-B86C-91F381754329}" type="slidenum">
              <a:rPr lang="en-US" smtClean="0"/>
              <a:t>20</a:t>
            </a:fld>
            <a:endParaRPr lang="en-US" dirty="0"/>
          </a:p>
        </p:txBody>
      </p:sp>
      <p:pic>
        <p:nvPicPr>
          <p:cNvPr id="5" name="Picture 4" descr="Chart, pie chart&#10;&#10;Description automatically generated">
            <a:extLst>
              <a:ext uri="{FF2B5EF4-FFF2-40B4-BE49-F238E27FC236}">
                <a16:creationId xmlns:a16="http://schemas.microsoft.com/office/drawing/2014/main" id="{8DDED63C-41A1-443B-9436-9782D95E2A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714" y="858874"/>
            <a:ext cx="7513605" cy="3569122"/>
          </a:xfrm>
          <a:prstGeom prst="rect">
            <a:avLst/>
          </a:prstGeom>
        </p:spPr>
      </p:pic>
      <p:pic>
        <p:nvPicPr>
          <p:cNvPr id="9" name="Picture 8" descr="Chart&#10;&#10;Description automatically generated">
            <a:extLst>
              <a:ext uri="{FF2B5EF4-FFF2-40B4-BE49-F238E27FC236}">
                <a16:creationId xmlns:a16="http://schemas.microsoft.com/office/drawing/2014/main" id="{3817D61B-A946-4F9C-80BD-B4BCA38DE6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138" y="4320948"/>
            <a:ext cx="2929006" cy="2131222"/>
          </a:xfrm>
          <a:prstGeom prst="rect">
            <a:avLst/>
          </a:prstGeom>
        </p:spPr>
      </p:pic>
      <p:pic>
        <p:nvPicPr>
          <p:cNvPr id="11" name="Picture 10" descr="Chart&#10;&#10;Description automatically generated">
            <a:extLst>
              <a:ext uri="{FF2B5EF4-FFF2-40B4-BE49-F238E27FC236}">
                <a16:creationId xmlns:a16="http://schemas.microsoft.com/office/drawing/2014/main" id="{5F895B11-29E1-4CD5-860C-AF9DBE5995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3172" y="4320948"/>
            <a:ext cx="2767698" cy="2031090"/>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6AB615F4-E64C-462E-8533-0CF4BCF5EF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3524" y="4347079"/>
            <a:ext cx="2929006" cy="2050305"/>
          </a:xfrm>
          <a:prstGeom prst="rect">
            <a:avLst/>
          </a:prstGeom>
        </p:spPr>
      </p:pic>
      <p:pic>
        <p:nvPicPr>
          <p:cNvPr id="15" name="Picture 14" descr="Graphical user interface&#10;&#10;Description automatically generated">
            <a:extLst>
              <a:ext uri="{FF2B5EF4-FFF2-40B4-BE49-F238E27FC236}">
                <a16:creationId xmlns:a16="http://schemas.microsoft.com/office/drawing/2014/main" id="{B7DFDE93-7401-4383-ACD0-A1D282484A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47037" y="4300812"/>
            <a:ext cx="3027660" cy="2142837"/>
          </a:xfrm>
          <a:prstGeom prst="rect">
            <a:avLst/>
          </a:prstGeom>
        </p:spPr>
      </p:pic>
      <p:sp>
        <p:nvSpPr>
          <p:cNvPr id="16" name="TextBox 15">
            <a:extLst>
              <a:ext uri="{FF2B5EF4-FFF2-40B4-BE49-F238E27FC236}">
                <a16:creationId xmlns:a16="http://schemas.microsoft.com/office/drawing/2014/main" id="{B2FFDF06-FF49-455E-A675-5A342B958805}"/>
              </a:ext>
            </a:extLst>
          </p:cNvPr>
          <p:cNvSpPr txBox="1"/>
          <p:nvPr/>
        </p:nvSpPr>
        <p:spPr>
          <a:xfrm>
            <a:off x="240261" y="330371"/>
            <a:ext cx="8670964"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2800" b="1" dirty="0">
                <a:solidFill>
                  <a:schemeClr val="bg1"/>
                </a:solidFill>
                <a:latin typeface="Arial" panose="020B0604020202020204" pitchFamily="34" charset="0"/>
                <a:cs typeface="Arial" panose="020B0604020202020204" pitchFamily="34" charset="0"/>
              </a:rPr>
              <a:t>XPINN Results: 2D Compressible Euler Equations</a:t>
            </a:r>
          </a:p>
        </p:txBody>
      </p:sp>
    </p:spTree>
    <p:extLst>
      <p:ext uri="{BB962C8B-B14F-4D97-AF65-F5344CB8AC3E}">
        <p14:creationId xmlns:p14="http://schemas.microsoft.com/office/powerpoint/2010/main" val="3620506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7">
            <a:extLst>
              <a:ext uri="{FF2B5EF4-FFF2-40B4-BE49-F238E27FC236}">
                <a16:creationId xmlns:a16="http://schemas.microsoft.com/office/drawing/2014/main" id="{4C4AE310-ADDF-442F-BF34-0CDEC583B4E8}"/>
              </a:ext>
            </a:extLst>
          </p:cNvPr>
          <p:cNvSpPr/>
          <p:nvPr/>
        </p:nvSpPr>
        <p:spPr>
          <a:xfrm>
            <a:off x="152400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High-dimensional Poisson equation</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24D5290-66AD-4B64-AA9C-131FD9E64CC7}"/>
                  </a:ext>
                </a:extLst>
              </p:cNvPr>
              <p:cNvSpPr txBox="1"/>
              <p:nvPr/>
            </p:nvSpPr>
            <p:spPr>
              <a:xfrm>
                <a:off x="3087329" y="1435510"/>
                <a:ext cx="6017342" cy="9885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rPr>
                        <m:t>Δ</m:t>
                      </m:r>
                      <m:r>
                        <a:rPr lang="en-US" altLang="zh-CN" sz="2400" i="1">
                          <a:latin typeface="Cambria Math" panose="02040503050406030204" pitchFamily="18" charset="0"/>
                        </a:rPr>
                        <m:t>𝑢</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𝑖</m:t>
                          </m:r>
                        </m:sub>
                        <m:sup/>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m:t>
                              </m:r>
                            </m:e>
                            <m:sub>
                              <m:r>
                                <a:rPr lang="en-US" altLang="zh-CN" sz="2400" i="1">
                                  <a:latin typeface="Cambria Math" panose="02040503050406030204" pitchFamily="18" charset="0"/>
                                </a:rPr>
                                <m:t>𝑥</m:t>
                              </m:r>
                            </m:sub>
                            <m:sup>
                              <m:r>
                                <a:rPr lang="en-US" altLang="zh-CN" sz="2400" i="1">
                                  <a:latin typeface="Cambria Math" panose="02040503050406030204" pitchFamily="18" charset="0"/>
                                </a:rPr>
                                <m:t>2</m:t>
                              </m:r>
                            </m:sup>
                          </m:sSubSup>
                          <m:r>
                            <a:rPr lang="en-US" altLang="zh-CN" sz="2400" i="1">
                              <a:latin typeface="Cambria Math" panose="02040503050406030204" pitchFamily="18" charset="0"/>
                            </a:rPr>
                            <m:t>𝑢</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m:t>
                          </m:r>
                          <m:r>
                            <a:rPr lang="en-US" altLang="zh-CN" sz="2400" i="1">
                              <a:latin typeface="Cambria Math" panose="02040503050406030204" pitchFamily="18" charset="0"/>
                            </a:rPr>
                            <m:t>𝑅</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 </m:t>
                          </m:r>
                          <m:r>
                            <a:rPr lang="en-US" altLang="zh-CN" sz="2400" b="1" i="1">
                              <a:latin typeface="Cambria Math" panose="02040503050406030204" pitchFamily="18" charset="0"/>
                            </a:rPr>
                            <m:t>𝒙</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𝐷</m:t>
                              </m:r>
                            </m:sup>
                          </m:sSup>
                        </m:e>
                      </m:nary>
                    </m:oMath>
                  </m:oMathPara>
                </a14:m>
                <a:endParaRPr lang="zh-CN" altLang="en-US" sz="2400" dirty="0"/>
              </a:p>
            </p:txBody>
          </p:sp>
        </mc:Choice>
        <mc:Fallback xmlns="">
          <p:sp>
            <p:nvSpPr>
              <p:cNvPr id="4" name="文本框 3">
                <a:extLst>
                  <a:ext uri="{FF2B5EF4-FFF2-40B4-BE49-F238E27FC236}">
                    <a16:creationId xmlns:a16="http://schemas.microsoft.com/office/drawing/2014/main" id="{B24D5290-66AD-4B64-AA9C-131FD9E64CC7}"/>
                  </a:ext>
                </a:extLst>
              </p:cNvPr>
              <p:cNvSpPr txBox="1">
                <a:spLocks noRot="1" noChangeAspect="1" noMove="1" noResize="1" noEditPoints="1" noAdjustHandles="1" noChangeArrowheads="1" noChangeShapeType="1" noTextEdit="1"/>
              </p:cNvSpPr>
              <p:nvPr/>
            </p:nvSpPr>
            <p:spPr>
              <a:xfrm>
                <a:off x="3087329" y="1435510"/>
                <a:ext cx="6017342" cy="988540"/>
              </a:xfrm>
              <a:prstGeom prst="rect">
                <a:avLst/>
              </a:prstGeom>
              <a:blipFill>
                <a:blip r:embed="rId3"/>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0E3A86AD-B716-49B5-A6AF-07794323A7E6}"/>
              </a:ext>
            </a:extLst>
          </p:cNvPr>
          <p:cNvSpPr txBox="1"/>
          <p:nvPr/>
        </p:nvSpPr>
        <p:spPr>
          <a:xfrm>
            <a:off x="2104103" y="3057833"/>
            <a:ext cx="8072284"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Memory usage:</a:t>
            </a:r>
            <a:endParaRPr lang="zh-CN" altLang="en-US" sz="24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7A1F7BEE-5A93-4238-87E0-ED8E3A61E128}"/>
              </a:ext>
            </a:extLst>
          </p:cNvPr>
          <p:cNvSpPr txBox="1"/>
          <p:nvPr/>
        </p:nvSpPr>
        <p:spPr>
          <a:xfrm>
            <a:off x="2261419" y="3893574"/>
            <a:ext cx="7914968" cy="156966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The size of first layer ~ </a:t>
            </a:r>
            <a:r>
              <a:rPr lang="en-US" altLang="zh-CN" sz="2400" i="1" dirty="0">
                <a:solidFill>
                  <a:srgbClr val="FF0000"/>
                </a:solidFill>
                <a:latin typeface="Times New Roman" panose="02020603050405020304" pitchFamily="18" charset="0"/>
                <a:cs typeface="Times New Roman" panose="02020603050405020304" pitchFamily="18" charset="0"/>
              </a:rPr>
              <a:t>D</a:t>
            </a:r>
          </a:p>
          <a:p>
            <a:pPr marL="285750" indent="-285750">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The number of second-order derivatives ~ </a:t>
            </a:r>
            <a:r>
              <a:rPr lang="en-US" altLang="zh-CN" sz="2400" i="1" dirty="0">
                <a:solidFill>
                  <a:srgbClr val="FF0000"/>
                </a:solidFill>
                <a:latin typeface="Times New Roman" panose="02020603050405020304" pitchFamily="18" charset="0"/>
                <a:cs typeface="Times New Roman" panose="02020603050405020304" pitchFamily="18" charset="0"/>
              </a:rPr>
              <a:t>D</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1903387"/>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7">
            <a:extLst>
              <a:ext uri="{FF2B5EF4-FFF2-40B4-BE49-F238E27FC236}">
                <a16:creationId xmlns:a16="http://schemas.microsoft.com/office/drawing/2014/main" id="{4C4AE310-ADDF-442F-BF34-0CDEC583B4E8}"/>
              </a:ext>
            </a:extLst>
          </p:cNvPr>
          <p:cNvSpPr/>
          <p:nvPr/>
        </p:nvSpPr>
        <p:spPr>
          <a:xfrm>
            <a:off x="152400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High-dimensional Poisson equation - Gradient descent</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24D5290-66AD-4B64-AA9C-131FD9E64CC7}"/>
                  </a:ext>
                </a:extLst>
              </p:cNvPr>
              <p:cNvSpPr txBox="1"/>
              <p:nvPr/>
            </p:nvSpPr>
            <p:spPr>
              <a:xfrm>
                <a:off x="3087329" y="1278194"/>
                <a:ext cx="6017342" cy="9885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rPr>
                        <m:t>Δ</m:t>
                      </m:r>
                      <m:r>
                        <a:rPr lang="en-US" altLang="zh-CN" sz="2400" i="1">
                          <a:latin typeface="Cambria Math" panose="02040503050406030204" pitchFamily="18" charset="0"/>
                        </a:rPr>
                        <m:t>𝑢</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𝑖</m:t>
                          </m:r>
                        </m:sub>
                        <m:sup/>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m:t>
                              </m:r>
                            </m:e>
                            <m:sub>
                              <m:r>
                                <a:rPr lang="en-US" altLang="zh-CN" sz="2400" i="1">
                                  <a:latin typeface="Cambria Math" panose="02040503050406030204" pitchFamily="18" charset="0"/>
                                </a:rPr>
                                <m:t>𝑥</m:t>
                              </m:r>
                            </m:sub>
                            <m:sup>
                              <m:r>
                                <a:rPr lang="en-US" altLang="zh-CN" sz="2400" i="1">
                                  <a:latin typeface="Cambria Math" panose="02040503050406030204" pitchFamily="18" charset="0"/>
                                </a:rPr>
                                <m:t>2</m:t>
                              </m:r>
                            </m:sup>
                          </m:sSubSup>
                          <m:r>
                            <a:rPr lang="en-US" altLang="zh-CN" sz="2400" i="1">
                              <a:latin typeface="Cambria Math" panose="02040503050406030204" pitchFamily="18" charset="0"/>
                            </a:rPr>
                            <m:t>𝑢</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m:t>
                          </m:r>
                          <m:r>
                            <a:rPr lang="en-US" altLang="zh-CN" sz="2400" i="1">
                              <a:latin typeface="Cambria Math" panose="02040503050406030204" pitchFamily="18" charset="0"/>
                            </a:rPr>
                            <m:t>𝑅</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 </m:t>
                          </m:r>
                          <m:r>
                            <a:rPr lang="en-US" altLang="zh-CN" sz="2400" b="1" i="1">
                              <a:latin typeface="Cambria Math" panose="02040503050406030204" pitchFamily="18" charset="0"/>
                            </a:rPr>
                            <m:t>𝒙</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𝐷</m:t>
                              </m:r>
                            </m:sup>
                          </m:sSup>
                        </m:e>
                      </m:nary>
                    </m:oMath>
                  </m:oMathPara>
                </a14:m>
                <a:endParaRPr lang="zh-CN" altLang="en-US" sz="2400" dirty="0"/>
              </a:p>
            </p:txBody>
          </p:sp>
        </mc:Choice>
        <mc:Fallback xmlns="">
          <p:sp>
            <p:nvSpPr>
              <p:cNvPr id="4" name="文本框 3">
                <a:extLst>
                  <a:ext uri="{FF2B5EF4-FFF2-40B4-BE49-F238E27FC236}">
                    <a16:creationId xmlns:a16="http://schemas.microsoft.com/office/drawing/2014/main" id="{B24D5290-66AD-4B64-AA9C-131FD9E64CC7}"/>
                  </a:ext>
                </a:extLst>
              </p:cNvPr>
              <p:cNvSpPr txBox="1">
                <a:spLocks noRot="1" noChangeAspect="1" noMove="1" noResize="1" noEditPoints="1" noAdjustHandles="1" noChangeArrowheads="1" noChangeShapeType="1" noTextEdit="1"/>
              </p:cNvSpPr>
              <p:nvPr/>
            </p:nvSpPr>
            <p:spPr>
              <a:xfrm>
                <a:off x="3087329" y="1278194"/>
                <a:ext cx="6017342" cy="9885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4F5C22C-226E-46B3-A35C-F2ECD380D795}"/>
                  </a:ext>
                </a:extLst>
              </p:cNvPr>
              <p:cNvSpPr txBox="1"/>
              <p:nvPr/>
            </p:nvSpPr>
            <p:spPr>
              <a:xfrm>
                <a:off x="3087329" y="2571137"/>
                <a:ext cx="6017342" cy="11472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𝑙</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d>
                            <m:dPr>
                              <m:ctrlPr>
                                <a:rPr lang="en-US" altLang="zh-CN" sz="2400" i="1">
                                  <a:latin typeface="Cambria Math" panose="02040503050406030204" pitchFamily="18" charset="0"/>
                                </a:rPr>
                              </m:ctrlPr>
                            </m:dPr>
                            <m:e>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𝑖</m:t>
                                  </m:r>
                                </m:sub>
                                <m:sup/>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m:t>
                                      </m:r>
                                    </m:e>
                                    <m:sub>
                                      <m:r>
                                        <a:rPr lang="en-US" altLang="zh-CN" sz="2400" i="1">
                                          <a:latin typeface="Cambria Math" panose="02040503050406030204" pitchFamily="18" charset="0"/>
                                        </a:rPr>
                                        <m:t>𝑥</m:t>
                                      </m:r>
                                    </m:sub>
                                    <m:sup>
                                      <m:r>
                                        <a:rPr lang="en-US" altLang="zh-CN" sz="2400" i="1">
                                          <a:latin typeface="Cambria Math" panose="02040503050406030204" pitchFamily="18" charset="0"/>
                                        </a:rPr>
                                        <m:t>2</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𝜃</m:t>
                                      </m:r>
                                    </m:sub>
                                  </m:sSub>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m:t>
                                  </m:r>
                                  <m:r>
                                    <a:rPr lang="en-US" altLang="zh-CN" sz="2400" i="1">
                                      <a:latin typeface="Cambria Math" panose="02040503050406030204" pitchFamily="18" charset="0"/>
                                    </a:rPr>
                                    <m:t>𝑅</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𝒙</m:t>
                                      </m:r>
                                    </m:e>
                                  </m:d>
                                </m:e>
                              </m:nary>
                            </m:e>
                          </m:d>
                        </m:e>
                        <m:sup>
                          <m:r>
                            <a:rPr lang="en-US" altLang="zh-CN" sz="2400" i="1">
                              <a:latin typeface="Cambria Math" panose="02040503050406030204" pitchFamily="18" charset="0"/>
                            </a:rPr>
                            <m:t>2</m:t>
                          </m:r>
                        </m:sup>
                      </m:sSup>
                    </m:oMath>
                  </m:oMathPara>
                </a14:m>
                <a:endParaRPr lang="zh-CN" altLang="en-US" sz="2400" dirty="0"/>
              </a:p>
            </p:txBody>
          </p:sp>
        </mc:Choice>
        <mc:Fallback xmlns="">
          <p:sp>
            <p:nvSpPr>
              <p:cNvPr id="8" name="文本框 7">
                <a:extLst>
                  <a:ext uri="{FF2B5EF4-FFF2-40B4-BE49-F238E27FC236}">
                    <a16:creationId xmlns:a16="http://schemas.microsoft.com/office/drawing/2014/main" id="{94F5C22C-226E-46B3-A35C-F2ECD380D795}"/>
                  </a:ext>
                </a:extLst>
              </p:cNvPr>
              <p:cNvSpPr txBox="1">
                <a:spLocks noRot="1" noChangeAspect="1" noMove="1" noResize="1" noEditPoints="1" noAdjustHandles="1" noChangeArrowheads="1" noChangeShapeType="1" noTextEdit="1"/>
              </p:cNvSpPr>
              <p:nvPr/>
            </p:nvSpPr>
            <p:spPr>
              <a:xfrm>
                <a:off x="3087329" y="2571137"/>
                <a:ext cx="6017342" cy="114723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1D5B89D-9E04-46F1-A151-56E49D75A5E7}"/>
                  </a:ext>
                </a:extLst>
              </p:cNvPr>
              <p:cNvSpPr txBox="1"/>
              <p:nvPr/>
            </p:nvSpPr>
            <p:spPr>
              <a:xfrm>
                <a:off x="1691149" y="4201914"/>
                <a:ext cx="8809702" cy="995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𝑔𝑟𝑎𝑑</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𝑙</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num>
                        <m:den>
                          <m:r>
                            <a:rPr lang="en-US" altLang="zh-CN" sz="2400" i="1">
                              <a:latin typeface="Cambria Math" panose="02040503050406030204" pitchFamily="18" charset="0"/>
                            </a:rPr>
                            <m:t>𝜕𝜃</m:t>
                          </m:r>
                        </m:den>
                      </m:f>
                      <m:r>
                        <a:rPr lang="en-US" altLang="zh-CN" sz="2400" i="1">
                          <a:latin typeface="Cambria Math" panose="02040503050406030204" pitchFamily="18" charset="0"/>
                        </a:rPr>
                        <m:t>=(</m:t>
                      </m:r>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r>
                        <a:rPr lang="en-US" altLang="zh-CN" sz="2400" i="1">
                          <a:latin typeface="Cambria Math" panose="02040503050406030204" pitchFamily="18" charset="0"/>
                        </a:rPr>
                        <m:t>)(</m:t>
                      </m:r>
                      <m:nary>
                        <m:naryPr>
                          <m:chr m:val="∑"/>
                          <m:supHide m:val="on"/>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r>
                            <a:rPr lang="en-US" altLang="zh-CN" sz="2400" i="1">
                              <a:solidFill>
                                <a:srgbClr val="FF0000"/>
                              </a:solidFill>
                              <a:latin typeface="Cambria Math" panose="02040503050406030204" pitchFamily="18" charset="0"/>
                            </a:rPr>
                            <m:t>)</m:t>
                          </m:r>
                        </m:e>
                      </m:nary>
                      <m:r>
                        <a:rPr lang="en-US" altLang="zh-CN" sz="2400" i="1">
                          <a:latin typeface="Cambria Math" panose="02040503050406030204" pitchFamily="18" charset="0"/>
                        </a:rPr>
                        <m:t>)</m:t>
                      </m:r>
                    </m:oMath>
                  </m:oMathPara>
                </a14:m>
                <a:endParaRPr lang="zh-CN" altLang="en-US" sz="2400" dirty="0"/>
              </a:p>
            </p:txBody>
          </p:sp>
        </mc:Choice>
        <mc:Fallback xmlns="">
          <p:sp>
            <p:nvSpPr>
              <p:cNvPr id="9" name="文本框 8">
                <a:extLst>
                  <a:ext uri="{FF2B5EF4-FFF2-40B4-BE49-F238E27FC236}">
                    <a16:creationId xmlns:a16="http://schemas.microsoft.com/office/drawing/2014/main" id="{81D5B89D-9E04-46F1-A151-56E49D75A5E7}"/>
                  </a:ext>
                </a:extLst>
              </p:cNvPr>
              <p:cNvSpPr txBox="1">
                <a:spLocks noRot="1" noChangeAspect="1" noMove="1" noResize="1" noEditPoints="1" noAdjustHandles="1" noChangeArrowheads="1" noChangeShapeType="1" noTextEdit="1"/>
              </p:cNvSpPr>
              <p:nvPr/>
            </p:nvSpPr>
            <p:spPr>
              <a:xfrm>
                <a:off x="1691149" y="4201914"/>
                <a:ext cx="8809702" cy="99501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8968744"/>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3">
            <a:extLst>
              <a:ext uri="{FF2B5EF4-FFF2-40B4-BE49-F238E27FC236}">
                <a16:creationId xmlns:a16="http://schemas.microsoft.com/office/drawing/2014/main" id="{02DF297C-9DD4-4B76-BDB2-4D72E5545CD5}"/>
              </a:ext>
            </a:extLst>
          </p:cNvPr>
          <p:cNvSpPr txBox="1"/>
          <p:nvPr/>
        </p:nvSpPr>
        <p:spPr>
          <a:xfrm>
            <a:off x="3157678" y="4058275"/>
            <a:ext cx="6022110" cy="369332"/>
          </a:xfrm>
          <a:prstGeom prst="rect">
            <a:avLst/>
          </a:prstGeom>
          <a:noFill/>
        </p:spPr>
        <p:txBody>
          <a:bodyPr wrap="square" rtlCol="0">
            <a:spAutoFit/>
          </a:bodyPr>
          <a:lstStyle/>
          <a:p>
            <a:pPr algn="ctr"/>
            <a:r>
              <a:rPr lang="en-US" i="1" dirty="0" err="1">
                <a:latin typeface="Microsoft YaHei UI" panose="020B0503020204020204" pitchFamily="34" charset="-122"/>
                <a:ea typeface="Microsoft YaHei UI" panose="020B0503020204020204" pitchFamily="34" charset="-122"/>
              </a:rPr>
              <a:t>Zheyuan</a:t>
            </a:r>
            <a:r>
              <a:rPr lang="en-US" i="1" dirty="0">
                <a:latin typeface="Microsoft YaHei UI" panose="020B0503020204020204" pitchFamily="34" charset="-122"/>
                <a:ea typeface="Microsoft YaHei UI" panose="020B0503020204020204" pitchFamily="34" charset="-122"/>
              </a:rPr>
              <a:t> Hu, </a:t>
            </a:r>
            <a:r>
              <a:rPr lang="en-US" i="1" dirty="0" err="1">
                <a:latin typeface="Microsoft YaHei UI" panose="020B0503020204020204" pitchFamily="34" charset="-122"/>
                <a:ea typeface="Microsoft YaHei UI" panose="020B0503020204020204" pitchFamily="34" charset="-122"/>
              </a:rPr>
              <a:t>Khemraj</a:t>
            </a:r>
            <a:r>
              <a:rPr lang="en-US" i="1" dirty="0">
                <a:latin typeface="Microsoft YaHei UI" panose="020B0503020204020204" pitchFamily="34" charset="-122"/>
                <a:ea typeface="Microsoft YaHei UI" panose="020B0503020204020204" pitchFamily="34" charset="-122"/>
              </a:rPr>
              <a:t> Shukla, </a:t>
            </a:r>
            <a:r>
              <a:rPr lang="en-US" i="1" dirty="0" err="1">
                <a:latin typeface="Microsoft YaHei UI" panose="020B0503020204020204" pitchFamily="34" charset="-122"/>
                <a:ea typeface="Microsoft YaHei UI" panose="020B0503020204020204" pitchFamily="34" charset="-122"/>
              </a:rPr>
              <a:t>etc</a:t>
            </a:r>
            <a:endParaRPr lang="en-US" i="1" dirty="0">
              <a:latin typeface="Microsoft YaHei UI" panose="020B0503020204020204" pitchFamily="34" charset="-122"/>
              <a:ea typeface="Microsoft YaHei UI" panose="020B0503020204020204" pitchFamily="34" charset="-122"/>
            </a:endParaRPr>
          </a:p>
        </p:txBody>
      </p:sp>
      <p:sp>
        <p:nvSpPr>
          <p:cNvPr id="18" name="TextBox 17">
            <a:extLst>
              <a:ext uri="{FF2B5EF4-FFF2-40B4-BE49-F238E27FC236}">
                <a16:creationId xmlns:a16="http://schemas.microsoft.com/office/drawing/2014/main" id="{0452A146-20B8-4FD8-A214-319B3897D56E}"/>
              </a:ext>
            </a:extLst>
          </p:cNvPr>
          <p:cNvSpPr txBox="1"/>
          <p:nvPr/>
        </p:nvSpPr>
        <p:spPr>
          <a:xfrm>
            <a:off x="1524000" y="1833388"/>
            <a:ext cx="9144000" cy="954107"/>
          </a:xfrm>
          <a:prstGeom prst="rect">
            <a:avLst/>
          </a:prstGeom>
          <a:noFill/>
        </p:spPr>
        <p:txBody>
          <a:bodyPr wrap="square">
            <a:spAutoFit/>
          </a:bodyPr>
          <a:lstStyle/>
          <a:p>
            <a:pPr algn="ctr"/>
            <a:r>
              <a:rPr lang="en-US" sz="2800" b="1" dirty="0">
                <a:solidFill>
                  <a:srgbClr val="C00000"/>
                </a:solidFill>
                <a:latin typeface="Microsoft YaHei UI" panose="020B0503020204020204" pitchFamily="34" charset="-122"/>
                <a:ea typeface="Microsoft YaHei UI" panose="020B0503020204020204" pitchFamily="34" charset="-122"/>
              </a:rPr>
              <a:t>Tackling the curse of dimensionality with physics-informed neural networks</a:t>
            </a:r>
          </a:p>
        </p:txBody>
      </p:sp>
      <p:sp>
        <p:nvSpPr>
          <p:cNvPr id="2" name="TextBox 1"/>
          <p:cNvSpPr txBox="1"/>
          <p:nvPr/>
        </p:nvSpPr>
        <p:spPr>
          <a:xfrm>
            <a:off x="7857098" y="3429001"/>
            <a:ext cx="3392633" cy="307777"/>
          </a:xfrm>
          <a:prstGeom prst="rect">
            <a:avLst/>
          </a:prstGeom>
          <a:noFill/>
        </p:spPr>
        <p:txBody>
          <a:bodyPr wrap="square" rtlCol="0">
            <a:spAutoFit/>
          </a:bodyPr>
          <a:lstStyle/>
          <a:p>
            <a:pPr algn="ctr"/>
            <a:r>
              <a:rPr lang="nl-NL" sz="1400" i="1" dirty="0">
                <a:latin typeface="Times New Roman" panose="02020603050405020304" pitchFamily="18" charset="0"/>
                <a:cs typeface="Times New Roman" panose="02020603050405020304" pitchFamily="18" charset="0"/>
              </a:rPr>
              <a:t>Neural Networks. (2024)</a:t>
            </a:r>
            <a:endParaRPr lang="en-US" sz="1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3207664"/>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7">
            <a:extLst>
              <a:ext uri="{FF2B5EF4-FFF2-40B4-BE49-F238E27FC236}">
                <a16:creationId xmlns:a16="http://schemas.microsoft.com/office/drawing/2014/main" id="{4C4AE310-ADDF-442F-BF34-0CDEC583B4E8}"/>
              </a:ext>
            </a:extLst>
          </p:cNvPr>
          <p:cNvSpPr/>
          <p:nvPr/>
        </p:nvSpPr>
        <p:spPr>
          <a:xfrm>
            <a:off x="152400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From SGD to SDGD</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D5C67DB-842E-416D-B188-5192CE3721D8}"/>
                  </a:ext>
                </a:extLst>
              </p:cNvPr>
              <p:cNvSpPr txBox="1"/>
              <p:nvPr/>
            </p:nvSpPr>
            <p:spPr>
              <a:xfrm>
                <a:off x="1691148" y="1118892"/>
                <a:ext cx="8809702" cy="1163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𝑔𝑟𝑎</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𝐼</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𝑙</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num>
                        <m:den>
                          <m:r>
                            <a:rPr lang="en-US" altLang="zh-CN" sz="2400" i="1">
                              <a:latin typeface="Cambria Math" panose="02040503050406030204" pitchFamily="18" charset="0"/>
                            </a:rPr>
                            <m:t>𝜕𝜃</m:t>
                          </m:r>
                        </m:den>
                      </m:f>
                      <m:r>
                        <a:rPr lang="en-US" altLang="zh-CN" sz="2400" i="1">
                          <a:latin typeface="Cambria Math" panose="02040503050406030204" pitchFamily="18" charset="0"/>
                        </a:rPr>
                        <m:t>= (</m:t>
                      </m:r>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r>
                        <a:rPr lang="en-US" altLang="zh-CN" sz="2400" i="1">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𝐷</m:t>
                          </m:r>
                        </m:num>
                        <m:den>
                          <m:r>
                            <a:rPr lang="en-US" altLang="zh-CN" sz="2400" i="1">
                              <a:solidFill>
                                <a:srgbClr val="FF0000"/>
                              </a:solidFill>
                              <a:latin typeface="Cambria Math" panose="02040503050406030204" pitchFamily="18" charset="0"/>
                            </a:rPr>
                            <m:t>𝐼</m:t>
                          </m:r>
                        </m:den>
                      </m:f>
                      <m:nary>
                        <m:naryPr>
                          <m:chr m:val="∑"/>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r>
                            <a:rPr lang="en-US" altLang="zh-CN" sz="2400" i="1">
                              <a:solidFill>
                                <a:srgbClr val="FF0000"/>
                              </a:solidFill>
                              <a:latin typeface="Cambria Math" panose="02040503050406030204" pitchFamily="18" charset="0"/>
                            </a:rPr>
                            <m:t>𝐼</m:t>
                          </m:r>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e>
                      </m:nary>
                      <m:r>
                        <a:rPr lang="en-US" altLang="zh-CN" sz="2400" i="1">
                          <a:solidFill>
                            <a:srgbClr val="FF0000"/>
                          </a:solidFill>
                          <a:latin typeface="Cambria Math" panose="02040503050406030204" pitchFamily="18" charset="0"/>
                        </a:rPr>
                        <m:t>)</m:t>
                      </m:r>
                      <m:r>
                        <a:rPr lang="en-US" altLang="zh-CN" sz="2400" i="1">
                          <a:latin typeface="Cambria Math" panose="02040503050406030204" pitchFamily="18" charset="0"/>
                        </a:rPr>
                        <m:t>)</m:t>
                      </m:r>
                    </m:oMath>
                  </m:oMathPara>
                </a14:m>
                <a:endParaRPr lang="zh-CN" altLang="en-US" sz="2400" dirty="0"/>
              </a:p>
            </p:txBody>
          </p:sp>
        </mc:Choice>
        <mc:Fallback xmlns="">
          <p:sp>
            <p:nvSpPr>
              <p:cNvPr id="6" name="文本框 5">
                <a:extLst>
                  <a:ext uri="{FF2B5EF4-FFF2-40B4-BE49-F238E27FC236}">
                    <a16:creationId xmlns:a16="http://schemas.microsoft.com/office/drawing/2014/main" id="{ED5C67DB-842E-416D-B188-5192CE3721D8}"/>
                  </a:ext>
                </a:extLst>
              </p:cNvPr>
              <p:cNvSpPr txBox="1">
                <a:spLocks noRot="1" noChangeAspect="1" noMove="1" noResize="1" noEditPoints="1" noAdjustHandles="1" noChangeArrowheads="1" noChangeShapeType="1" noTextEdit="1"/>
              </p:cNvSpPr>
              <p:nvPr/>
            </p:nvSpPr>
            <p:spPr>
              <a:xfrm>
                <a:off x="1691148" y="1118892"/>
                <a:ext cx="8809702" cy="1163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3A644D0-F17E-4DA0-8A99-88F94F9B694F}"/>
                  </a:ext>
                </a:extLst>
              </p:cNvPr>
              <p:cNvSpPr txBox="1"/>
              <p:nvPr/>
            </p:nvSpPr>
            <p:spPr>
              <a:xfrm>
                <a:off x="1966452" y="3038167"/>
                <a:ext cx="8259097" cy="25386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𝐼</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𝑔𝑟𝑎</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𝐼</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e>
                      </m:d>
                      <m:r>
                        <a:rPr lang="en-US" altLang="zh-CN" sz="2400" i="1">
                          <a:latin typeface="Cambria Math" panose="02040503050406030204" pitchFamily="18" charset="0"/>
                        </a:rPr>
                        <m:t>=</m:t>
                      </m:r>
                      <m:d>
                        <m:dPr>
                          <m:ctrlPr>
                            <a:rPr lang="en-US" altLang="zh-CN" sz="2400" i="1">
                              <a:solidFill>
                                <a:srgbClr val="0000FF"/>
                              </a:solidFill>
                              <a:latin typeface="Cambria Math" panose="02040503050406030204" pitchFamily="18" charset="0"/>
                            </a:rPr>
                          </m:ctrlPr>
                        </m:dPr>
                        <m:e>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𝐼</m:t>
                          </m:r>
                        </m:sub>
                      </m:sSub>
                      <m:r>
                        <a:rPr lang="en-US" altLang="zh-CN" sz="2400" i="1">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𝐷</m:t>
                          </m:r>
                        </m:num>
                        <m:den>
                          <m:r>
                            <a:rPr lang="en-US" altLang="zh-CN" sz="2400" i="1">
                              <a:solidFill>
                                <a:srgbClr val="FF0000"/>
                              </a:solidFill>
                              <a:latin typeface="Cambria Math" panose="02040503050406030204" pitchFamily="18" charset="0"/>
                            </a:rPr>
                            <m:t>𝐼</m:t>
                          </m:r>
                        </m:den>
                      </m:f>
                      <m:nary>
                        <m:naryPr>
                          <m:chr m:val="∑"/>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r>
                            <a:rPr lang="en-US" altLang="zh-CN" sz="2400" i="1">
                              <a:solidFill>
                                <a:srgbClr val="FF0000"/>
                              </a:solidFill>
                              <a:latin typeface="Cambria Math" panose="02040503050406030204" pitchFamily="18" charset="0"/>
                            </a:rPr>
                            <m:t>𝐼</m:t>
                          </m:r>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e>
                      </m:nary>
                      <m:r>
                        <a:rPr lang="en-US" altLang="zh-CN" sz="2400" i="1">
                          <a:solidFill>
                            <a:srgbClr val="FF0000"/>
                          </a:solidFill>
                          <a:latin typeface="Cambria Math" panose="02040503050406030204" pitchFamily="18" charset="0"/>
                        </a:rPr>
                        <m:t>)</m:t>
                      </m:r>
                      <m:r>
                        <a:rPr lang="en-US" altLang="zh-CN" sz="2400" i="1">
                          <a:latin typeface="Cambria Math" panose="02040503050406030204" pitchFamily="18" charset="0"/>
                        </a:rPr>
                        <m:t>) </m:t>
                      </m:r>
                    </m:oMath>
                    <m:oMath xmlns:m="http://schemas.openxmlformats.org/officeDocument/2006/math">
                      <m:r>
                        <a:rPr lang="en-US" altLang="zh-CN" sz="2400" i="1">
                          <a:latin typeface="Cambria Math" panose="02040503050406030204" pitchFamily="18" charset="0"/>
                        </a:rPr>
                        <m:t>   =</m:t>
                      </m:r>
                      <m:d>
                        <m:dPr>
                          <m:ctrlPr>
                            <a:rPr lang="en-US" altLang="zh-CN" sz="2400" i="1">
                              <a:solidFill>
                                <a:srgbClr val="0000FF"/>
                              </a:solidFill>
                              <a:latin typeface="Cambria Math" panose="02040503050406030204" pitchFamily="18" charset="0"/>
                            </a:rPr>
                          </m:ctrlPr>
                        </m:dPr>
                        <m:e>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e>
                      </m:d>
                      <m:r>
                        <a:rPr lang="en-US" altLang="zh-CN" sz="2400" i="1">
                          <a:latin typeface="Cambria Math" panose="02040503050406030204" pitchFamily="18" charset="0"/>
                        </a:rPr>
                        <m:t> (</m:t>
                      </m:r>
                      <m:nary>
                        <m:naryPr>
                          <m:chr m:val="∑"/>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r>
                            <a:rPr lang="en-US" altLang="zh-CN" sz="2400" i="1">
                              <a:solidFill>
                                <a:srgbClr val="FF0000"/>
                              </a:solidFill>
                              <a:latin typeface="Cambria Math" panose="02040503050406030204" pitchFamily="18" charset="0"/>
                            </a:rPr>
                            <m:t>𝐷</m:t>
                          </m:r>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e>
                      </m:nary>
                      <m:r>
                        <a:rPr lang="en-US" altLang="zh-CN" sz="2400" i="1">
                          <a:solidFill>
                            <a:srgbClr val="FF0000"/>
                          </a:solidFill>
                          <a:latin typeface="Cambria Math" panose="02040503050406030204" pitchFamily="18" charset="0"/>
                        </a:rPr>
                        <m:t>)</m:t>
                      </m:r>
                      <m:r>
                        <a:rPr lang="en-US" altLang="zh-CN" sz="2400" i="1">
                          <a:latin typeface="Cambria Math" panose="02040503050406030204" pitchFamily="18" charset="0"/>
                        </a:rPr>
                        <m:t>)</m:t>
                      </m:r>
                    </m:oMath>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𝑔𝑟𝑎𝑑</m:t>
                      </m:r>
                      <m:r>
                        <a:rPr lang="en-US" altLang="zh-CN" sz="2400" i="1">
                          <a:latin typeface="Cambria Math" panose="02040503050406030204" pitchFamily="18" charset="0"/>
                        </a:rPr>
                        <m:t>(</m:t>
                      </m:r>
                      <m:r>
                        <a:rPr lang="en-US" altLang="zh-CN" sz="2400" i="1">
                          <a:latin typeface="Cambria Math" panose="02040503050406030204" pitchFamily="18" charset="0"/>
                        </a:rPr>
                        <m:t>𝜃</m:t>
                      </m:r>
                      <m:r>
                        <a:rPr lang="en-US" altLang="zh-CN" sz="2400" i="1">
                          <a:latin typeface="Cambria Math" panose="02040503050406030204" pitchFamily="18" charset="0"/>
                        </a:rPr>
                        <m:t>)</m:t>
                      </m:r>
                    </m:oMath>
                  </m:oMathPara>
                </a14:m>
                <a:endParaRPr lang="zh-CN" altLang="en-US" sz="2400" dirty="0"/>
              </a:p>
            </p:txBody>
          </p:sp>
        </mc:Choice>
        <mc:Fallback xmlns="">
          <p:sp>
            <p:nvSpPr>
              <p:cNvPr id="3" name="文本框 2">
                <a:extLst>
                  <a:ext uri="{FF2B5EF4-FFF2-40B4-BE49-F238E27FC236}">
                    <a16:creationId xmlns:a16="http://schemas.microsoft.com/office/drawing/2014/main" id="{A3A644D0-F17E-4DA0-8A99-88F94F9B694F}"/>
                  </a:ext>
                </a:extLst>
              </p:cNvPr>
              <p:cNvSpPr txBox="1">
                <a:spLocks noRot="1" noChangeAspect="1" noMove="1" noResize="1" noEditPoints="1" noAdjustHandles="1" noChangeArrowheads="1" noChangeShapeType="1" noTextEdit="1"/>
              </p:cNvSpPr>
              <p:nvPr/>
            </p:nvSpPr>
            <p:spPr>
              <a:xfrm>
                <a:off x="1966452" y="3038167"/>
                <a:ext cx="8259097" cy="2538644"/>
              </a:xfrm>
              <a:prstGeom prst="rect">
                <a:avLst/>
              </a:prstGeom>
              <a:blipFill>
                <a:blip r:embed="rId4"/>
                <a:stretch>
                  <a:fillRect b="-21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2961211"/>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7">
            <a:extLst>
              <a:ext uri="{FF2B5EF4-FFF2-40B4-BE49-F238E27FC236}">
                <a16:creationId xmlns:a16="http://schemas.microsoft.com/office/drawing/2014/main" id="{4C4AE310-ADDF-442F-BF34-0CDEC583B4E8}"/>
              </a:ext>
            </a:extLst>
          </p:cNvPr>
          <p:cNvSpPr/>
          <p:nvPr/>
        </p:nvSpPr>
        <p:spPr>
          <a:xfrm>
            <a:off x="152400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From SGD to SDGD</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D5C67DB-842E-416D-B188-5192CE3721D8}"/>
                  </a:ext>
                </a:extLst>
              </p:cNvPr>
              <p:cNvSpPr txBox="1"/>
              <p:nvPr/>
            </p:nvSpPr>
            <p:spPr>
              <a:xfrm>
                <a:off x="1691148" y="1118892"/>
                <a:ext cx="8809702" cy="1163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𝑔𝑟𝑎</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𝐼</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𝑙</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num>
                        <m:den>
                          <m:r>
                            <a:rPr lang="en-US" altLang="zh-CN" sz="2400" i="1">
                              <a:latin typeface="Cambria Math" panose="02040503050406030204" pitchFamily="18" charset="0"/>
                            </a:rPr>
                            <m:t>𝜕𝜃</m:t>
                          </m:r>
                        </m:den>
                      </m:f>
                      <m:r>
                        <a:rPr lang="en-US" altLang="zh-CN" sz="2400" i="1">
                          <a:latin typeface="Cambria Math" panose="02040503050406030204" pitchFamily="18" charset="0"/>
                        </a:rPr>
                        <m:t>= (</m:t>
                      </m:r>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r>
                        <a:rPr lang="en-US" altLang="zh-CN" sz="2400" i="1">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𝐷</m:t>
                          </m:r>
                        </m:num>
                        <m:den>
                          <m:r>
                            <a:rPr lang="en-US" altLang="zh-CN" sz="2400" i="1">
                              <a:solidFill>
                                <a:srgbClr val="FF0000"/>
                              </a:solidFill>
                              <a:latin typeface="Cambria Math" panose="02040503050406030204" pitchFamily="18" charset="0"/>
                            </a:rPr>
                            <m:t>𝐼</m:t>
                          </m:r>
                        </m:den>
                      </m:f>
                      <m:nary>
                        <m:naryPr>
                          <m:chr m:val="∑"/>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r>
                            <a:rPr lang="en-US" altLang="zh-CN" sz="2400" i="1">
                              <a:solidFill>
                                <a:srgbClr val="FF0000"/>
                              </a:solidFill>
                              <a:latin typeface="Cambria Math" panose="02040503050406030204" pitchFamily="18" charset="0"/>
                            </a:rPr>
                            <m:t>𝐼</m:t>
                          </m:r>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e>
                      </m:nary>
                      <m:r>
                        <a:rPr lang="en-US" altLang="zh-CN" sz="2400" i="1">
                          <a:solidFill>
                            <a:srgbClr val="FF0000"/>
                          </a:solidFill>
                          <a:latin typeface="Cambria Math" panose="02040503050406030204" pitchFamily="18" charset="0"/>
                        </a:rPr>
                        <m:t>)</m:t>
                      </m:r>
                      <m:r>
                        <a:rPr lang="en-US" altLang="zh-CN" sz="2400" i="1">
                          <a:latin typeface="Cambria Math" panose="02040503050406030204" pitchFamily="18" charset="0"/>
                        </a:rPr>
                        <m:t>)</m:t>
                      </m:r>
                    </m:oMath>
                  </m:oMathPara>
                </a14:m>
                <a:endParaRPr lang="zh-CN" altLang="en-US" sz="2400" dirty="0"/>
              </a:p>
            </p:txBody>
          </p:sp>
        </mc:Choice>
        <mc:Fallback xmlns="">
          <p:sp>
            <p:nvSpPr>
              <p:cNvPr id="6" name="文本框 5">
                <a:extLst>
                  <a:ext uri="{FF2B5EF4-FFF2-40B4-BE49-F238E27FC236}">
                    <a16:creationId xmlns:a16="http://schemas.microsoft.com/office/drawing/2014/main" id="{ED5C67DB-842E-416D-B188-5192CE3721D8}"/>
                  </a:ext>
                </a:extLst>
              </p:cNvPr>
              <p:cNvSpPr txBox="1">
                <a:spLocks noRot="1" noChangeAspect="1" noMove="1" noResize="1" noEditPoints="1" noAdjustHandles="1" noChangeArrowheads="1" noChangeShapeType="1" noTextEdit="1"/>
              </p:cNvSpPr>
              <p:nvPr/>
            </p:nvSpPr>
            <p:spPr>
              <a:xfrm>
                <a:off x="1691148" y="1118892"/>
                <a:ext cx="8809702" cy="1163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3A644D0-F17E-4DA0-8A99-88F94F9B694F}"/>
                  </a:ext>
                </a:extLst>
              </p:cNvPr>
              <p:cNvSpPr txBox="1"/>
              <p:nvPr/>
            </p:nvSpPr>
            <p:spPr>
              <a:xfrm>
                <a:off x="1966452" y="3038167"/>
                <a:ext cx="8259097" cy="25386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𝐼</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𝑔𝑟𝑎</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𝐼</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e>
                      </m:d>
                      <m:r>
                        <a:rPr lang="en-US" altLang="zh-CN" sz="2400" i="1">
                          <a:latin typeface="Cambria Math" panose="02040503050406030204" pitchFamily="18" charset="0"/>
                        </a:rPr>
                        <m:t>=</m:t>
                      </m:r>
                      <m:d>
                        <m:dPr>
                          <m:ctrlPr>
                            <a:rPr lang="en-US" altLang="zh-CN" sz="2400" i="1">
                              <a:solidFill>
                                <a:srgbClr val="0000FF"/>
                              </a:solidFill>
                              <a:latin typeface="Cambria Math" panose="02040503050406030204" pitchFamily="18" charset="0"/>
                            </a:rPr>
                          </m:ctrlPr>
                        </m:dPr>
                        <m:e>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𝐼</m:t>
                          </m:r>
                        </m:sub>
                      </m:sSub>
                      <m:r>
                        <a:rPr lang="en-US" altLang="zh-CN" sz="2400" i="1">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𝐷</m:t>
                          </m:r>
                        </m:num>
                        <m:den>
                          <m:r>
                            <a:rPr lang="en-US" altLang="zh-CN" sz="2400" i="1">
                              <a:solidFill>
                                <a:srgbClr val="FF0000"/>
                              </a:solidFill>
                              <a:latin typeface="Cambria Math" panose="02040503050406030204" pitchFamily="18" charset="0"/>
                            </a:rPr>
                            <m:t>𝐼</m:t>
                          </m:r>
                        </m:den>
                      </m:f>
                      <m:nary>
                        <m:naryPr>
                          <m:chr m:val="∑"/>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r>
                            <a:rPr lang="en-US" altLang="zh-CN" sz="2400" i="1">
                              <a:solidFill>
                                <a:srgbClr val="FF0000"/>
                              </a:solidFill>
                              <a:latin typeface="Cambria Math" panose="02040503050406030204" pitchFamily="18" charset="0"/>
                            </a:rPr>
                            <m:t>𝐼</m:t>
                          </m:r>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e>
                      </m:nary>
                      <m:r>
                        <a:rPr lang="en-US" altLang="zh-CN" sz="2400" i="1">
                          <a:solidFill>
                            <a:srgbClr val="FF0000"/>
                          </a:solidFill>
                          <a:latin typeface="Cambria Math" panose="02040503050406030204" pitchFamily="18" charset="0"/>
                        </a:rPr>
                        <m:t>)</m:t>
                      </m:r>
                      <m:r>
                        <a:rPr lang="en-US" altLang="zh-CN" sz="2400" i="1">
                          <a:latin typeface="Cambria Math" panose="02040503050406030204" pitchFamily="18" charset="0"/>
                        </a:rPr>
                        <m:t>) </m:t>
                      </m:r>
                    </m:oMath>
                    <m:oMath xmlns:m="http://schemas.openxmlformats.org/officeDocument/2006/math">
                      <m:r>
                        <a:rPr lang="en-US" altLang="zh-CN" sz="2400" i="1">
                          <a:latin typeface="Cambria Math" panose="02040503050406030204" pitchFamily="18" charset="0"/>
                        </a:rPr>
                        <m:t>   =</m:t>
                      </m:r>
                      <m:d>
                        <m:dPr>
                          <m:ctrlPr>
                            <a:rPr lang="en-US" altLang="zh-CN" sz="2400" i="1">
                              <a:solidFill>
                                <a:srgbClr val="0000FF"/>
                              </a:solidFill>
                              <a:latin typeface="Cambria Math" panose="02040503050406030204" pitchFamily="18" charset="0"/>
                            </a:rPr>
                          </m:ctrlPr>
                        </m:dPr>
                        <m:e>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e>
                      </m:d>
                      <m:r>
                        <a:rPr lang="en-US" altLang="zh-CN" sz="2400" i="1">
                          <a:latin typeface="Cambria Math" panose="02040503050406030204" pitchFamily="18" charset="0"/>
                        </a:rPr>
                        <m:t> (</m:t>
                      </m:r>
                      <m:nary>
                        <m:naryPr>
                          <m:chr m:val="∑"/>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r>
                            <a:rPr lang="en-US" altLang="zh-CN" sz="2400" i="1">
                              <a:solidFill>
                                <a:srgbClr val="FF0000"/>
                              </a:solidFill>
                              <a:latin typeface="Cambria Math" panose="02040503050406030204" pitchFamily="18" charset="0"/>
                            </a:rPr>
                            <m:t>𝐷</m:t>
                          </m:r>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e>
                      </m:nary>
                      <m:r>
                        <a:rPr lang="en-US" altLang="zh-CN" sz="2400" i="1">
                          <a:solidFill>
                            <a:srgbClr val="FF0000"/>
                          </a:solidFill>
                          <a:latin typeface="Cambria Math" panose="02040503050406030204" pitchFamily="18" charset="0"/>
                        </a:rPr>
                        <m:t>)</m:t>
                      </m:r>
                      <m:r>
                        <a:rPr lang="en-US" altLang="zh-CN" sz="2400" i="1">
                          <a:latin typeface="Cambria Math" panose="02040503050406030204" pitchFamily="18" charset="0"/>
                        </a:rPr>
                        <m:t>)</m:t>
                      </m:r>
                    </m:oMath>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𝑔𝑟𝑎𝑑</m:t>
                      </m:r>
                      <m:r>
                        <a:rPr lang="en-US" altLang="zh-CN" sz="2400" i="1">
                          <a:latin typeface="Cambria Math" panose="02040503050406030204" pitchFamily="18" charset="0"/>
                        </a:rPr>
                        <m:t>(</m:t>
                      </m:r>
                      <m:r>
                        <a:rPr lang="en-US" altLang="zh-CN" sz="2400" i="1">
                          <a:latin typeface="Cambria Math" panose="02040503050406030204" pitchFamily="18" charset="0"/>
                        </a:rPr>
                        <m:t>𝜃</m:t>
                      </m:r>
                      <m:r>
                        <a:rPr lang="en-US" altLang="zh-CN" sz="2400" i="1">
                          <a:latin typeface="Cambria Math" panose="02040503050406030204" pitchFamily="18" charset="0"/>
                        </a:rPr>
                        <m:t>)</m:t>
                      </m:r>
                    </m:oMath>
                  </m:oMathPara>
                </a14:m>
                <a:endParaRPr lang="zh-CN" altLang="en-US" sz="2400" dirty="0"/>
              </a:p>
            </p:txBody>
          </p:sp>
        </mc:Choice>
        <mc:Fallback xmlns="">
          <p:sp>
            <p:nvSpPr>
              <p:cNvPr id="3" name="文本框 2">
                <a:extLst>
                  <a:ext uri="{FF2B5EF4-FFF2-40B4-BE49-F238E27FC236}">
                    <a16:creationId xmlns:a16="http://schemas.microsoft.com/office/drawing/2014/main" id="{A3A644D0-F17E-4DA0-8A99-88F94F9B694F}"/>
                  </a:ext>
                </a:extLst>
              </p:cNvPr>
              <p:cNvSpPr txBox="1">
                <a:spLocks noRot="1" noChangeAspect="1" noMove="1" noResize="1" noEditPoints="1" noAdjustHandles="1" noChangeArrowheads="1" noChangeShapeType="1" noTextEdit="1"/>
              </p:cNvSpPr>
              <p:nvPr/>
            </p:nvSpPr>
            <p:spPr>
              <a:xfrm>
                <a:off x="1966452" y="3038167"/>
                <a:ext cx="8259097" cy="2538644"/>
              </a:xfrm>
              <a:prstGeom prst="rect">
                <a:avLst/>
              </a:prstGeom>
              <a:blipFill>
                <a:blip r:embed="rId4"/>
                <a:stretch>
                  <a:fillRect b="-21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5170976"/>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7">
            <a:extLst>
              <a:ext uri="{FF2B5EF4-FFF2-40B4-BE49-F238E27FC236}">
                <a16:creationId xmlns:a16="http://schemas.microsoft.com/office/drawing/2014/main" id="{4C4AE310-ADDF-442F-BF34-0CDEC583B4E8}"/>
              </a:ext>
            </a:extLst>
          </p:cNvPr>
          <p:cNvSpPr/>
          <p:nvPr/>
        </p:nvSpPr>
        <p:spPr>
          <a:xfrm>
            <a:off x="152400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Numerical examples </a:t>
            </a:r>
          </a:p>
        </p:txBody>
      </p:sp>
      <p:pic>
        <p:nvPicPr>
          <p:cNvPr id="2" name="图片 1">
            <a:extLst>
              <a:ext uri="{FF2B5EF4-FFF2-40B4-BE49-F238E27FC236}">
                <a16:creationId xmlns:a16="http://schemas.microsoft.com/office/drawing/2014/main" id="{EC486EAC-F457-4087-B30A-30CCC1C9AB4A}"/>
              </a:ext>
            </a:extLst>
          </p:cNvPr>
          <p:cNvPicPr>
            <a:picLocks noChangeAspect="1"/>
          </p:cNvPicPr>
          <p:nvPr/>
        </p:nvPicPr>
        <p:blipFill rotWithShape="1">
          <a:blip r:embed="rId3"/>
          <a:srcRect r="11613"/>
          <a:stretch/>
        </p:blipFill>
        <p:spPr>
          <a:xfrm>
            <a:off x="1524000" y="1554632"/>
            <a:ext cx="8985475" cy="4167743"/>
          </a:xfrm>
          <a:prstGeom prst="rect">
            <a:avLst/>
          </a:prstGeom>
        </p:spPr>
      </p:pic>
    </p:spTree>
    <p:extLst>
      <p:ext uri="{BB962C8B-B14F-4D97-AF65-F5344CB8AC3E}">
        <p14:creationId xmlns:p14="http://schemas.microsoft.com/office/powerpoint/2010/main" val="3224288334"/>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7">
            <a:extLst>
              <a:ext uri="{FF2B5EF4-FFF2-40B4-BE49-F238E27FC236}">
                <a16:creationId xmlns:a16="http://schemas.microsoft.com/office/drawing/2014/main" id="{4C4AE310-ADDF-442F-BF34-0CDEC583B4E8}"/>
              </a:ext>
            </a:extLst>
          </p:cNvPr>
          <p:cNvSpPr/>
          <p:nvPr/>
        </p:nvSpPr>
        <p:spPr>
          <a:xfrm>
            <a:off x="152400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Numerical examples </a:t>
            </a:r>
          </a:p>
        </p:txBody>
      </p:sp>
      <p:pic>
        <p:nvPicPr>
          <p:cNvPr id="3" name="图片 2">
            <a:extLst>
              <a:ext uri="{FF2B5EF4-FFF2-40B4-BE49-F238E27FC236}">
                <a16:creationId xmlns:a16="http://schemas.microsoft.com/office/drawing/2014/main" id="{0F3E82C6-2218-4F47-B5A9-FBD9FC45E30D}"/>
              </a:ext>
            </a:extLst>
          </p:cNvPr>
          <p:cNvPicPr>
            <a:picLocks noChangeAspect="1"/>
          </p:cNvPicPr>
          <p:nvPr/>
        </p:nvPicPr>
        <p:blipFill>
          <a:blip r:embed="rId3"/>
          <a:stretch>
            <a:fillRect/>
          </a:stretch>
        </p:blipFill>
        <p:spPr>
          <a:xfrm>
            <a:off x="1524000" y="1461043"/>
            <a:ext cx="9144000" cy="3935914"/>
          </a:xfrm>
          <a:prstGeom prst="rect">
            <a:avLst/>
          </a:prstGeom>
        </p:spPr>
      </p:pic>
    </p:spTree>
    <p:extLst>
      <p:ext uri="{BB962C8B-B14F-4D97-AF65-F5344CB8AC3E}">
        <p14:creationId xmlns:p14="http://schemas.microsoft.com/office/powerpoint/2010/main" val="352345284"/>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AEDF745-77FF-404C-9310-60AC79334870}"/>
              </a:ext>
            </a:extLst>
          </p:cNvPr>
          <p:cNvSpPr txBox="1"/>
          <p:nvPr/>
        </p:nvSpPr>
        <p:spPr>
          <a:xfrm>
            <a:off x="2508233" y="2915259"/>
            <a:ext cx="7175533" cy="707886"/>
          </a:xfrm>
          <a:prstGeom prst="rect">
            <a:avLst/>
          </a:prstGeom>
          <a:noFill/>
        </p:spPr>
        <p:txBody>
          <a:bodyPr wrap="square" rtlCol="0">
            <a:spAutoFit/>
          </a:bodyPr>
          <a:lstStyle/>
          <a:p>
            <a:pPr algn="ctr"/>
            <a:r>
              <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Thank you for your attention!</a:t>
            </a:r>
          </a:p>
        </p:txBody>
      </p:sp>
      <p:pic>
        <p:nvPicPr>
          <p:cNvPr id="7" name="图片 6">
            <a:extLst>
              <a:ext uri="{FF2B5EF4-FFF2-40B4-BE49-F238E27FC236}">
                <a16:creationId xmlns:a16="http://schemas.microsoft.com/office/drawing/2014/main" id="{C1D5C787-1D7A-48F7-9AA7-82482EBDE5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69759" y="6263149"/>
            <a:ext cx="822241" cy="594851"/>
          </a:xfrm>
          <a:prstGeom prst="rect">
            <a:avLst/>
          </a:prstGeom>
        </p:spPr>
      </p:pic>
    </p:spTree>
    <p:extLst>
      <p:ext uri="{BB962C8B-B14F-4D97-AF65-F5344CB8AC3E}">
        <p14:creationId xmlns:p14="http://schemas.microsoft.com/office/powerpoint/2010/main" val="3096667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FCFDE3-40B6-4433-8F84-EF9DB33119F3}"/>
              </a:ext>
            </a:extLst>
          </p:cNvPr>
          <p:cNvSpPr txBox="1"/>
          <p:nvPr/>
        </p:nvSpPr>
        <p:spPr>
          <a:xfrm>
            <a:off x="403822" y="176382"/>
            <a:ext cx="195919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Contents</a:t>
            </a:r>
          </a:p>
        </p:txBody>
      </p:sp>
      <p:sp>
        <p:nvSpPr>
          <p:cNvPr id="3" name="TextBox 2">
            <a:extLst>
              <a:ext uri="{FF2B5EF4-FFF2-40B4-BE49-F238E27FC236}">
                <a16:creationId xmlns:a16="http://schemas.microsoft.com/office/drawing/2014/main" id="{40995739-E99A-480E-B6F1-78D505E4124B}"/>
              </a:ext>
            </a:extLst>
          </p:cNvPr>
          <p:cNvSpPr txBox="1"/>
          <p:nvPr/>
        </p:nvSpPr>
        <p:spPr>
          <a:xfrm>
            <a:off x="781393" y="1076498"/>
            <a:ext cx="7086603" cy="818685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An alphabet of PINNs – an overview</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Gradient-enhanced PINNs: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gPINNs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Conservative PINNs via domain decomposition: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cPINNs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Extended PINNs via domain decomposition: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xPINNs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PINNs for fractional PDEs: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fPINNs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PINNs for stochastic PDEs: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sPINNs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Summary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References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9083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ins imag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6165"/>
            <a:ext cx="1819890" cy="18198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ins 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9358" y="-36165"/>
            <a:ext cx="1692642" cy="16926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ins imag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25362" y="4430595"/>
            <a:ext cx="7784757" cy="24274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368918" y="87402"/>
            <a:ext cx="8300094" cy="43911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marL="0" marR="0" lvl="0" indent="0" algn="l" defTabSz="410730" rtl="0" eaLnBrk="1" fontAlgn="auto" latinLnBrk="1" hangingPunct="0">
              <a:lnSpc>
                <a:spcPct val="100000"/>
              </a:lnSpc>
              <a:spcBef>
                <a:spcPts val="0"/>
              </a:spcBef>
              <a:spcAft>
                <a:spcPts val="0"/>
              </a:spcAft>
              <a:buClrTx/>
              <a:buSzTx/>
              <a:buFontTx/>
              <a:buNone/>
              <a:tabLst/>
              <a:defRPr/>
            </a:pPr>
            <a:r>
              <a:rPr kumimoji="0" lang="en-US" sz="2800" b="1" i="0" u="sng" strike="noStrike" kern="1200" cap="none" spc="0" normalizeH="0" baseline="0" noProof="0" dirty="0">
                <a:ln>
                  <a:noFill/>
                </a:ln>
                <a:solidFill>
                  <a:srgbClr val="000000"/>
                </a:solidFill>
                <a:effectLst/>
                <a:uLnTx/>
                <a:uFillTx/>
                <a:latin typeface="Trebuchet MS"/>
                <a:ea typeface="+mn-ea"/>
                <a:cs typeface="+mn-cs"/>
              </a:rPr>
              <a:t>An Alphabet of </a:t>
            </a:r>
            <a:r>
              <a:rPr kumimoji="0" lang="en-US" sz="2800" b="1" i="0" u="sng" strike="noStrike" kern="1200" cap="none" spc="0" normalizeH="0" baseline="0" noProof="0" dirty="0">
                <a:ln>
                  <a:noFill/>
                </a:ln>
                <a:solidFill>
                  <a:srgbClr val="FF0000"/>
                </a:solidFill>
                <a:effectLst/>
                <a:uLnTx/>
                <a:uFillTx/>
                <a:latin typeface="Trebuchet MS"/>
                <a:ea typeface="+mn-ea"/>
                <a:cs typeface="+mn-cs"/>
              </a:rPr>
              <a:t>PINNs </a:t>
            </a:r>
            <a:r>
              <a:rPr kumimoji="0" lang="en-US" sz="1687" b="1" i="0" u="sng" strike="noStrike" kern="1200" cap="none" spc="0" normalizeH="0" baseline="0" noProof="0" dirty="0">
                <a:ln>
                  <a:noFill/>
                </a:ln>
                <a:solidFill>
                  <a:srgbClr val="FFFFFF"/>
                </a:solidFill>
                <a:effectLst/>
                <a:uLnTx/>
                <a:uFillTx/>
                <a:latin typeface="Trebuchet MS"/>
                <a:ea typeface="+mn-ea"/>
                <a:cs typeface="+mn-cs"/>
              </a:rPr>
              <a:t>aper in Nature Physics Reviews, June 2021)</a:t>
            </a:r>
            <a:endParaRPr kumimoji="0" lang="en-US" sz="1687" b="1" i="0" u="none" strike="noStrike" kern="1200" cap="none" spc="0" normalizeH="0" baseline="0" noProof="0" dirty="0">
              <a:ln>
                <a:noFill/>
              </a:ln>
              <a:solidFill>
                <a:srgbClr val="FFFFFF"/>
              </a:solidFill>
              <a:effectLst/>
              <a:uLnTx/>
              <a:uFillTx/>
              <a:latin typeface="Trebuchet MS"/>
              <a:ea typeface="+mn-ea"/>
              <a:cs typeface="+mn-cs"/>
            </a:endParaRPr>
          </a:p>
          <a:p>
            <a:pPr marL="0" marR="0" lvl="0" indent="0" algn="l" defTabSz="410730" rtl="0" eaLnBrk="1" fontAlgn="auto" latinLnBrk="1" hangingPunct="0">
              <a:lnSpc>
                <a:spcPct val="100000"/>
              </a:lnSpc>
              <a:spcBef>
                <a:spcPts val="0"/>
              </a:spcBef>
              <a:spcAft>
                <a:spcPts val="0"/>
              </a:spcAft>
              <a:buClrTx/>
              <a:buSzTx/>
              <a:buFontTx/>
              <a:buNone/>
              <a:tabLst/>
              <a:defRPr/>
            </a:pPr>
            <a:endParaRPr kumimoji="0" lang="en-US" sz="1266" b="1" i="0" u="none" strike="noStrike" kern="1200" cap="none" spc="0" normalizeH="0" baseline="0" noProof="0" dirty="0">
              <a:ln>
                <a:noFill/>
              </a:ln>
              <a:solidFill>
                <a:srgbClr val="000000"/>
              </a:solidFill>
              <a:effectLst/>
              <a:uLnTx/>
              <a:uFillTx/>
              <a:latin typeface="Trebuchet MS"/>
              <a:ea typeface="+mn-ea"/>
              <a:cs typeface="+mn-cs"/>
            </a:endParaRP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0070C0"/>
                </a:solidFill>
                <a:effectLst/>
                <a:uLnTx/>
                <a:uFillTx/>
                <a:latin typeface="Comic Sans MS" panose="030F0702030302020204" pitchFamily="66" charset="0"/>
                <a:ea typeface="+mn-ea"/>
                <a:cs typeface="+mn-cs"/>
              </a:rPr>
              <a:t>vPINNs</a:t>
            </a:r>
            <a:r>
              <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rPr>
              <a:t>/hp-</a:t>
            </a:r>
            <a:r>
              <a:rPr kumimoji="0" lang="en-US" sz="2400" b="1" i="0" u="none" strike="noStrike" kern="1200" cap="none" spc="0" normalizeH="0" baseline="0" noProof="0" dirty="0" err="1">
                <a:ln>
                  <a:noFill/>
                </a:ln>
                <a:solidFill>
                  <a:srgbClr val="0070C0"/>
                </a:solidFill>
                <a:effectLst/>
                <a:uLnTx/>
                <a:uFillTx/>
                <a:latin typeface="Comic Sans MS" panose="030F0702030302020204" pitchFamily="66" charset="0"/>
                <a:ea typeface="+mn-ea"/>
                <a:cs typeface="+mn-cs"/>
              </a:rPr>
              <a:t>vPINNs</a:t>
            </a:r>
            <a:r>
              <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rPr>
              <a:t>: variational PINNs (Lecture 9)</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endPar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endParaRP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0070C0"/>
                </a:solidFill>
                <a:effectLst/>
                <a:uLnTx/>
                <a:uFillTx/>
                <a:latin typeface="Comic Sans MS" panose="030F0702030302020204" pitchFamily="66" charset="0"/>
                <a:ea typeface="+mn-ea"/>
                <a:cs typeface="+mn-cs"/>
              </a:rPr>
              <a:t>gPINNs</a:t>
            </a:r>
            <a:r>
              <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rPr>
              <a:t>: gradient-enhanced PINNs</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0070C0"/>
                </a:solidFill>
                <a:effectLst/>
                <a:uLnTx/>
                <a:uFillTx/>
                <a:latin typeface="Comic Sans MS" panose="030F0702030302020204" pitchFamily="66" charset="0"/>
                <a:ea typeface="+mn-ea"/>
                <a:cs typeface="+mn-cs"/>
              </a:rPr>
              <a:t>cPINNs</a:t>
            </a:r>
            <a:r>
              <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rPr>
              <a:t>: conservative PINNs</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600000"/>
                </a:solidFill>
                <a:effectLst/>
                <a:uLnTx/>
                <a:uFillTx/>
                <a:latin typeface="Comic Sans MS" panose="030F0702030302020204" pitchFamily="66" charset="0"/>
                <a:ea typeface="+mn-ea"/>
                <a:cs typeface="+mn-cs"/>
              </a:rPr>
              <a:t>xPINNs</a:t>
            </a:r>
            <a:r>
              <a:rPr kumimoji="0" lang="en-US" sz="2400" b="1" i="0" u="none" strike="noStrike" kern="1200" cap="none" spc="0" normalizeH="0" baseline="0" noProof="0" dirty="0">
                <a:ln>
                  <a:noFill/>
                </a:ln>
                <a:solidFill>
                  <a:srgbClr val="600000"/>
                </a:solidFill>
                <a:effectLst/>
                <a:uLnTx/>
                <a:uFillTx/>
                <a:latin typeface="Comic Sans MS" panose="030F0702030302020204" pitchFamily="66" charset="0"/>
                <a:ea typeface="+mn-ea"/>
                <a:cs typeface="+mn-cs"/>
              </a:rPr>
              <a:t>: </a:t>
            </a:r>
            <a:r>
              <a:rPr kumimoji="0" lang="en-US" sz="2400" b="1" i="0" u="none" strike="noStrike" kern="1200" cap="none" spc="0" normalizeH="0" baseline="0" noProof="0" dirty="0" err="1">
                <a:ln>
                  <a:noFill/>
                </a:ln>
                <a:solidFill>
                  <a:srgbClr val="600000"/>
                </a:solidFill>
                <a:effectLst/>
                <a:uLnTx/>
                <a:uFillTx/>
                <a:latin typeface="Comic Sans MS" panose="030F0702030302020204" pitchFamily="66" charset="0"/>
                <a:ea typeface="+mn-ea"/>
                <a:cs typeface="+mn-cs"/>
              </a:rPr>
              <a:t>eXtended</a:t>
            </a:r>
            <a:r>
              <a:rPr kumimoji="0" lang="en-US" sz="2400" b="1" i="0" u="none" strike="noStrike" kern="1200" cap="none" spc="0" normalizeH="0" baseline="0" noProof="0" dirty="0">
                <a:ln>
                  <a:noFill/>
                </a:ln>
                <a:solidFill>
                  <a:srgbClr val="600000"/>
                </a:solidFill>
                <a:effectLst/>
                <a:uLnTx/>
                <a:uFillTx/>
                <a:latin typeface="Comic Sans MS" panose="030F0702030302020204" pitchFamily="66" charset="0"/>
                <a:ea typeface="+mn-ea"/>
                <a:cs typeface="+mn-cs"/>
              </a:rPr>
              <a:t> PINNs</a:t>
            </a:r>
            <a:endPar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endParaRP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00B050"/>
                </a:solidFill>
                <a:effectLst/>
                <a:uLnTx/>
                <a:uFillTx/>
                <a:latin typeface="Comic Sans MS" panose="030F0702030302020204" pitchFamily="66" charset="0"/>
                <a:ea typeface="+mn-ea"/>
                <a:cs typeface="+mn-cs"/>
              </a:rPr>
              <a:t>fPINNs</a:t>
            </a:r>
            <a:r>
              <a:rPr kumimoji="0" lang="en-US" sz="2400" b="1" i="0" u="none" strike="noStrike" kern="1200" cap="none" spc="0" normalizeH="0" baseline="0" noProof="0" dirty="0">
                <a:ln>
                  <a:noFill/>
                </a:ln>
                <a:solidFill>
                  <a:srgbClr val="00B050"/>
                </a:solidFill>
                <a:effectLst/>
                <a:uLnTx/>
                <a:uFillTx/>
                <a:latin typeface="Comic Sans MS" panose="030F0702030302020204" pitchFamily="66" charset="0"/>
                <a:ea typeface="+mn-ea"/>
                <a:cs typeface="+mn-cs"/>
              </a:rPr>
              <a:t>: fractional PINNs</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FF0000"/>
                </a:solidFill>
                <a:effectLst/>
                <a:uLnTx/>
                <a:uFillTx/>
                <a:latin typeface="Comic Sans MS" panose="030F0702030302020204" pitchFamily="66" charset="0"/>
                <a:ea typeface="+mn-ea"/>
                <a:cs typeface="+mn-cs"/>
              </a:rPr>
              <a:t>sPINNs</a:t>
            </a:r>
            <a:r>
              <a:rPr kumimoji="0" lang="en-US" sz="2400" b="1" i="0" u="none" strike="noStrike" kern="1200" cap="none" spc="0" normalizeH="0" baseline="0" noProof="0" dirty="0">
                <a:ln>
                  <a:noFill/>
                </a:ln>
                <a:solidFill>
                  <a:srgbClr val="FF0000"/>
                </a:solidFill>
                <a:effectLst/>
                <a:uLnTx/>
                <a:uFillTx/>
                <a:latin typeface="Comic Sans MS" panose="030F0702030302020204" pitchFamily="66" charset="0"/>
                <a:ea typeface="+mn-ea"/>
                <a:cs typeface="+mn-cs"/>
              </a:rPr>
              <a:t>: stochastic PINNs</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endParaRPr kumimoji="0" lang="en-US" sz="2400" b="1" i="0" u="none" strike="noStrike" kern="1200" cap="none" spc="0" normalizeH="0" baseline="0" noProof="0" dirty="0">
              <a:ln>
                <a:noFill/>
              </a:ln>
              <a:solidFill>
                <a:srgbClr val="00B050"/>
              </a:solidFill>
              <a:effectLst/>
              <a:uLnTx/>
              <a:uFillTx/>
              <a:latin typeface="Comic Sans MS" panose="030F0702030302020204" pitchFamily="66" charset="0"/>
              <a:ea typeface="+mn-ea"/>
              <a:cs typeface="+mn-cs"/>
            </a:endParaRP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srgbClr val="890C58">
                    <a:lumMod val="75000"/>
                  </a:srgbClr>
                </a:solidFill>
                <a:effectLst/>
                <a:uLnTx/>
                <a:uFillTx/>
                <a:latin typeface="Comic Sans MS" panose="030F0702030302020204" pitchFamily="66" charset="0"/>
                <a:ea typeface="+mn-ea"/>
                <a:cs typeface="+mn-cs"/>
              </a:rPr>
              <a:t>BPINNs: Bayesian PINNs (Lecture 12)</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srgbClr val="890C58">
                    <a:lumMod val="75000"/>
                  </a:srgbClr>
                </a:solidFill>
                <a:effectLst/>
                <a:uLnTx/>
                <a:uFillTx/>
                <a:latin typeface="Comic Sans MS" panose="030F0702030302020204" pitchFamily="66" charset="0"/>
                <a:ea typeface="+mn-ea"/>
                <a:cs typeface="+mn-cs"/>
              </a:rPr>
              <a:t>…</a:t>
            </a:r>
          </a:p>
        </p:txBody>
      </p:sp>
    </p:spTree>
    <p:extLst>
      <p:ext uri="{BB962C8B-B14F-4D97-AF65-F5344CB8AC3E}">
        <p14:creationId xmlns:p14="http://schemas.microsoft.com/office/powerpoint/2010/main" val="3541401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B5E762-67D5-4985-BF84-C155A35A1B4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7" name="Picture 6" descr="\documentclass{article}&#10;\usepackage[a4paper, total={6in, 8in}]{geometry}&#10;\usepackage{amsmath}&#10;\usepackage{amssymb}&#10;\usepackage{xcolor}&#10;\usepackage{graphicx}&#10;&#10;\pagestyle{empty}&#10;\begin{document}&#10;&#10;&#10;\hspace{-0.22in}Idea: Provide additional information to the network through the gradient&#10;$$&#10;\nabla f(\mathbf{x})=\left(\frac{\partial f}{\partial x_{1}}, \frac{\partial f}{\partial x_{2}}, \cdots, \frac{\partial f}{\partial x_{d}}\right)=\mathbf{0}, \quad \mathbf{x} \in \Omega .&#10;$$&#10;New terms in Loss Function:&#10;$$&#10;\begin{aligned}&#10;&amp;\mathcal{L}=w_{f} \mathcal{L}_{f}+w_{b} \mathcal{L}_{b}+w_{i} \mathcal{L}_{i}+\sum_{i=1}^{d} w_{g_{i}} \mathcal{L}_{g_{i}}\left(\boldsymbol{\theta} ; \mathcal{T}_{g_{i}}\right) \\&#10;&amp;\mathcal{L}_{g_{i}}\left(\boldsymbol{\theta} ; \mathcal{T}_{g_{i}}\right)=\frac{1}{\left|\mathcal{T}_{g_{i}}\right|} \sum_{\mathbf{x} \in \mathcal{T}_{g_{i}}}\left|\frac{\partial f}{\partial x_{i}}\right|^{2}&#10;\end{aligned}&#10;$$&#10;&#10;\end{document}&#10;" title="IguanaTex Bitmap Display">
            <a:extLst>
              <a:ext uri="{FF2B5EF4-FFF2-40B4-BE49-F238E27FC236}">
                <a16:creationId xmlns:a16="http://schemas.microsoft.com/office/drawing/2014/main" id="{42679784-695E-4397-945D-C4112759171B}"/>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87246" y="1582469"/>
            <a:ext cx="8138666" cy="3520001"/>
          </a:xfrm>
          <a:prstGeom prst="rect">
            <a:avLst/>
          </a:prstGeom>
        </p:spPr>
      </p:pic>
      <p:sp>
        <p:nvSpPr>
          <p:cNvPr id="8" name="TextBox 7">
            <a:extLst>
              <a:ext uri="{FF2B5EF4-FFF2-40B4-BE49-F238E27FC236}">
                <a16:creationId xmlns:a16="http://schemas.microsoft.com/office/drawing/2014/main" id="{EAB8B81E-32EE-4E46-A759-43FE48226D71}"/>
              </a:ext>
            </a:extLst>
          </p:cNvPr>
          <p:cNvSpPr txBox="1"/>
          <p:nvPr/>
        </p:nvSpPr>
        <p:spPr>
          <a:xfrm>
            <a:off x="829039" y="328588"/>
            <a:ext cx="6925294"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gPINNS</a:t>
            </a: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gradient-enhanced PINNs</a:t>
            </a:r>
            <a:endPar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 name="Rectangle 8">
            <a:extLst>
              <a:ext uri="{FF2B5EF4-FFF2-40B4-BE49-F238E27FC236}">
                <a16:creationId xmlns:a16="http://schemas.microsoft.com/office/drawing/2014/main" id="{9740D9C9-B43C-4A12-BB29-663C4810957C}"/>
              </a:ext>
            </a:extLst>
          </p:cNvPr>
          <p:cNvSpPr/>
          <p:nvPr/>
        </p:nvSpPr>
        <p:spPr>
          <a:xfrm>
            <a:off x="923025" y="1440611"/>
            <a:ext cx="8281359" cy="457200"/>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CDCDCD"/>
              </a:solidFill>
              <a:effectLst/>
              <a:uLnTx/>
              <a:uFillTx/>
              <a:latin typeface="Trebuchet MS"/>
              <a:ea typeface="+mn-ea"/>
              <a:cs typeface="+mn-cs"/>
            </a:endParaRPr>
          </a:p>
        </p:txBody>
      </p:sp>
      <p:sp>
        <p:nvSpPr>
          <p:cNvPr id="10" name="TextBox 9">
            <a:extLst>
              <a:ext uri="{FF2B5EF4-FFF2-40B4-BE49-F238E27FC236}">
                <a16:creationId xmlns:a16="http://schemas.microsoft.com/office/drawing/2014/main" id="{4552EF25-B5E2-44E4-A098-D3B702C0C4E5}"/>
              </a:ext>
            </a:extLst>
          </p:cNvPr>
          <p:cNvSpPr txBox="1"/>
          <p:nvPr/>
        </p:nvSpPr>
        <p:spPr>
          <a:xfrm>
            <a:off x="184558" y="5322659"/>
            <a:ext cx="11396444" cy="58477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Yu J, Lu L, Meng X, Karniadakis GE. Gradient-enhanced physics-informed neural networks for forward and inverse PDE problems. Computer Methods in Applied Mechanics and Engineering. 2022 Apr 1;393:114823.</a:t>
            </a:r>
          </a:p>
        </p:txBody>
      </p:sp>
    </p:spTree>
    <p:extLst>
      <p:ext uri="{BB962C8B-B14F-4D97-AF65-F5344CB8AC3E}">
        <p14:creationId xmlns:p14="http://schemas.microsoft.com/office/powerpoint/2010/main" val="484993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2930CB-8BB0-4ACC-A2F5-041E6A0D66E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4" name="TextBox 3">
            <a:extLst>
              <a:ext uri="{FF2B5EF4-FFF2-40B4-BE49-F238E27FC236}">
                <a16:creationId xmlns:a16="http://schemas.microsoft.com/office/drawing/2014/main" id="{C39DF3B2-71D8-4417-B10D-4B2F94519E61}"/>
              </a:ext>
            </a:extLst>
          </p:cNvPr>
          <p:cNvSpPr txBox="1"/>
          <p:nvPr/>
        </p:nvSpPr>
        <p:spPr>
          <a:xfrm>
            <a:off x="625905" y="397599"/>
            <a:ext cx="1689886"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gPINNS</a:t>
            </a:r>
            <a:endPar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5" name="Picture 4" descr="\documentclass{article}&#10;\usepackage[a4paper, total={6in, 8in}]{geometry}&#10;\usepackage{amsmath}&#10;\usepackage{amssymb}&#10;\usepackage{xcolor}&#10;\usepackage{graphicx}&#10;&#10;\pagestyle{empty}&#10;\begin{document}&#10;&#10;&#10;Example: Additional loss terms&#10;$\Delta u=f$&#10;$$&#10;\begin{array}{ll}&#10;\operatorname{In} 1 \mathrm{D}, &amp; \mathcal{L}_{g}=w_{g} \frac{1}{\left|\mathcal{T}_{g}\right|} \sum_{\mathbf{x} \in \mathcal{T}_{g}}\left|\frac{d^{3} u}{d x^{3}}-\frac{d f}{d x}\right|^{2} \\&#10;\operatorname{In} 2 \mathrm{D}, &amp; \mathcal{L}_{g_{1}}=w_{g_{1}} \frac{1}{\left|\mathcal{T}_{g_{1}}\right|} \sum_{\mathbf{x} \in \mathcal{T}_{g_{1}}}\left|\frac{\partial^{3} u}{\partial x^{3}}+\frac{\partial^{3} u}{\partial x \partial y^{2}}-\frac{\partial f}{\partial x}\right|^{2}, \\&#10;&amp; \mathcal{L}_{g_{2}}=w_{g_{2}} \frac{1}{\left|\mathcal{T}_{g_{2}}\right|} \sum_{\mathbf{x} \in \mathcal{T}_{g_{2}}}\left|\frac{\partial^{3} u}{\partial x^{2} \partial y}+\frac{\partial^{3} u}{\partial y^{3}}-\frac{\partial f}{\partial y}\right|^{2} .&#10;\end{array}&#10;$$&#10;&#10;&#10;\end{document}&#10;" title="IguanaTex Bitmap Display">
            <a:extLst>
              <a:ext uri="{FF2B5EF4-FFF2-40B4-BE49-F238E27FC236}">
                <a16:creationId xmlns:a16="http://schemas.microsoft.com/office/drawing/2014/main" id="{D7C578F6-F6D1-4C8F-A452-BA788103243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1586" y="1660106"/>
            <a:ext cx="8781561" cy="2323200"/>
          </a:xfrm>
          <a:prstGeom prst="rect">
            <a:avLst/>
          </a:prstGeom>
        </p:spPr>
      </p:pic>
    </p:spTree>
    <p:extLst>
      <p:ext uri="{BB962C8B-B14F-4D97-AF65-F5344CB8AC3E}">
        <p14:creationId xmlns:p14="http://schemas.microsoft.com/office/powerpoint/2010/main" val="2182593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F99E97-874E-4747-89AA-55521D30942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7" name="Picture 6" descr="Graphical user interface, application, Word&#10;&#10;Description automatically generated">
            <a:extLst>
              <a:ext uri="{FF2B5EF4-FFF2-40B4-BE49-F238E27FC236}">
                <a16:creationId xmlns:a16="http://schemas.microsoft.com/office/drawing/2014/main" id="{3B2D4970-9B44-4882-96A4-4E12A59472F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 b="144"/>
          <a:stretch/>
        </p:blipFill>
        <p:spPr>
          <a:xfrm>
            <a:off x="5641043" y="1500327"/>
            <a:ext cx="6446727" cy="4438774"/>
          </a:xfrm>
          <a:prstGeom prst="rect">
            <a:avLst/>
          </a:prstGeom>
        </p:spPr>
      </p:pic>
      <p:pic>
        <p:nvPicPr>
          <p:cNvPr id="5" name="Picture 4" descr="\documentclass{article}&#10;\usepackage[a4paper, total={5in, 8in}]{geometry}&#10;\usepackage{amsmath}&#10;\usepackage{amssymb}&#10;\usepackage{xcolor}&#10;\usepackage{graphicx}&#10;&#10;\pagestyle{empty}&#10;\begin{document}&#10;&#10;\begin{equation*}&#10;    \frac{\partial u}{\partial t} = \frac{\partial^2 u}{\partial x^2} + R(x,t), \quad x \in [-\pi, \pi],~ t \in [0, 1],&#10;\end{equation*}&#10;\hspace{1in} $R(x,t) = e^{-t} \left[ \frac{3}{2}\sin(2x) + \frac{8}{3}\sin(3x) + \frac{15}{4}\sin(4x) + \frac{63}{8}\sin(8x) \right].$&#10;\begin{gather*}&#10;    u(x, 0) = \sum^{4}_{i=1} \frac{\sin(ix)}{i} + \frac{\sin(8x)}{8}, \\&#10;    u(-\pi, t) = u(\pi, t) = 0,&#10;\end{gather*}&#10;\hspace{1in} analytic solution for $u(x, t) = e^{-t} \left[ \sum^4_{i=1} \frac{\sin(ix)}{i} + \frac{\sin(8x)}{8} \right].&#10;$&#10;&#10;&#10;\end{document}&#10;" title="IguanaTex Bitmap Display">
            <a:extLst>
              <a:ext uri="{FF2B5EF4-FFF2-40B4-BE49-F238E27FC236}">
                <a16:creationId xmlns:a16="http://schemas.microsoft.com/office/drawing/2014/main" id="{6D139E60-4182-4B6D-91C8-FAF9F3BD5C4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3616" y="2101297"/>
            <a:ext cx="5467428" cy="2584382"/>
          </a:xfrm>
          <a:prstGeom prst="rect">
            <a:avLst/>
          </a:prstGeom>
        </p:spPr>
      </p:pic>
      <p:sp>
        <p:nvSpPr>
          <p:cNvPr id="40" name="TextBox 39">
            <a:extLst>
              <a:ext uri="{FF2B5EF4-FFF2-40B4-BE49-F238E27FC236}">
                <a16:creationId xmlns:a16="http://schemas.microsoft.com/office/drawing/2014/main" id="{A52BA2B8-E032-4569-B591-FDE0000A4A44}"/>
              </a:ext>
            </a:extLst>
          </p:cNvPr>
          <p:cNvSpPr txBox="1"/>
          <p:nvPr/>
        </p:nvSpPr>
        <p:spPr>
          <a:xfrm>
            <a:off x="304398" y="244950"/>
            <a:ext cx="393889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Diffusion Equation</a:t>
            </a:r>
          </a:p>
        </p:txBody>
      </p:sp>
    </p:spTree>
    <p:extLst>
      <p:ext uri="{BB962C8B-B14F-4D97-AF65-F5344CB8AC3E}">
        <p14:creationId xmlns:p14="http://schemas.microsoft.com/office/powerpoint/2010/main" val="701366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335C3DA-3DC9-472D-A81D-0C3CEE51D4D6}"/>
              </a:ext>
            </a:extLst>
          </p:cNvPr>
          <p:cNvGrpSpPr/>
          <p:nvPr/>
        </p:nvGrpSpPr>
        <p:grpSpPr>
          <a:xfrm>
            <a:off x="478289" y="3851325"/>
            <a:ext cx="11477224" cy="2723549"/>
            <a:chOff x="474453" y="3751146"/>
            <a:chExt cx="11477224" cy="2723549"/>
          </a:xfrm>
        </p:grpSpPr>
        <p:pic>
          <p:nvPicPr>
            <p:cNvPr id="34" name="Picture 33">
              <a:extLst>
                <a:ext uri="{FF2B5EF4-FFF2-40B4-BE49-F238E27FC236}">
                  <a16:creationId xmlns:a16="http://schemas.microsoft.com/office/drawing/2014/main" id="{230B2858-360F-4E50-877D-4E375CC4FD91}"/>
                </a:ext>
              </a:extLst>
            </p:cNvPr>
            <p:cNvPicPr>
              <a:picLocks noChangeAspect="1"/>
            </p:cNvPicPr>
            <p:nvPr/>
          </p:nvPicPr>
          <p:blipFill rotWithShape="1">
            <a:blip r:embed="rId4"/>
            <a:srcRect l="6608"/>
            <a:stretch/>
          </p:blipFill>
          <p:spPr>
            <a:xfrm>
              <a:off x="474453" y="3751146"/>
              <a:ext cx="3849460" cy="2500532"/>
            </a:xfrm>
            <a:prstGeom prst="rect">
              <a:avLst/>
            </a:prstGeom>
          </p:spPr>
        </p:pic>
        <p:pic>
          <p:nvPicPr>
            <p:cNvPr id="35" name="Picture 34">
              <a:extLst>
                <a:ext uri="{FF2B5EF4-FFF2-40B4-BE49-F238E27FC236}">
                  <a16:creationId xmlns:a16="http://schemas.microsoft.com/office/drawing/2014/main" id="{85BAC4E4-68AA-423C-8885-A67EADADA8AA}"/>
                </a:ext>
              </a:extLst>
            </p:cNvPr>
            <p:cNvPicPr>
              <a:picLocks noChangeAspect="1"/>
            </p:cNvPicPr>
            <p:nvPr/>
          </p:nvPicPr>
          <p:blipFill>
            <a:blip r:embed="rId5"/>
            <a:stretch>
              <a:fillRect/>
            </a:stretch>
          </p:blipFill>
          <p:spPr>
            <a:xfrm>
              <a:off x="4038600" y="3805350"/>
              <a:ext cx="4107766" cy="2669345"/>
            </a:xfrm>
            <a:prstGeom prst="rect">
              <a:avLst/>
            </a:prstGeom>
          </p:spPr>
        </p:pic>
        <p:pic>
          <p:nvPicPr>
            <p:cNvPr id="36" name="Picture 35">
              <a:extLst>
                <a:ext uri="{FF2B5EF4-FFF2-40B4-BE49-F238E27FC236}">
                  <a16:creationId xmlns:a16="http://schemas.microsoft.com/office/drawing/2014/main" id="{880A55D4-1383-4531-9679-45377F01E86B}"/>
                </a:ext>
              </a:extLst>
            </p:cNvPr>
            <p:cNvPicPr>
              <a:picLocks noChangeAspect="1"/>
            </p:cNvPicPr>
            <p:nvPr/>
          </p:nvPicPr>
          <p:blipFill>
            <a:blip r:embed="rId6"/>
            <a:stretch>
              <a:fillRect/>
            </a:stretch>
          </p:blipFill>
          <p:spPr>
            <a:xfrm>
              <a:off x="8012723" y="3767896"/>
              <a:ext cx="3938954" cy="2588455"/>
            </a:xfrm>
            <a:prstGeom prst="rect">
              <a:avLst/>
            </a:prstGeom>
          </p:spPr>
        </p:pic>
      </p:grpSp>
      <p:sp>
        <p:nvSpPr>
          <p:cNvPr id="3" name="Slide Number Placeholder 2">
            <a:extLst>
              <a:ext uri="{FF2B5EF4-FFF2-40B4-BE49-F238E27FC236}">
                <a16:creationId xmlns:a16="http://schemas.microsoft.com/office/drawing/2014/main" id="{6D3F47CC-1FD3-49DA-9785-C2764267171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64" name="Picture 63" descr="\documentclass{article}&#10;\usepackage[a4paper, total={8in, 8in}]{geometry}&#10;\usepackage{amsmath}&#10;\usepackage{amssymb}&#10;\usepackage{xcolor}&#10;\usepackage{graphicx}&#10;&#10;\pagestyle{empty}&#10;\begin{document}&#10;&#10;&#10;\hspace{1.70in}$f\left(\mathbf{x} ; \frac{\partial u}{\partial x_{1}}, \ldots, \frac{\partial u}{\partial x_{d}} ; \frac{\partial^{2} u}{\partial x_{1} \partial x_{1}}, \ldots, \frac{\partial^{2} u}{\partial x_{1} \partial x_{d}} ; \ldots ; \boldsymbol{\lambda}\right)=0, \quad \mathbf{x} \in \Omega \quad$ \newline&#10;&#10;\hspace{1.65in} $\mathcal{B}(u, \mathbf{x})=0 \quad$ on $\quad \partial \Omega$&#10;$$&#10;\mathcal{L}_{i}\left(\boldsymbol{\theta}, \boldsymbol{\lambda} ; \mathcal{T}_{i}\right)=\frac{1}{\left|\mathcal{T}_{i}\right|} \sum_{\mathbf{x} \in \mathcal{T}_{i}}|\hat{u}(\mathbf{x})-u(\mathbf{x})|^{2}&#10;$$&#10;\hspace{1.85in}$\mathcal{L}(\boldsymbol{\theta}, \boldsymbol{\lambda} ; \mathcal{T})=w_{f} \mathcal{L}_{f}\left(\boldsymbol{\theta}, \boldsymbol{\lambda} ; \mathcal{T}_{f}\right)+w_{b} \mathcal{L}_{b}\left(\boldsymbol{\theta}, \boldsymbol{\lambda} ; \mathcal{T}_{b}\right)+w_{i} \mathcal{L}_{i}\left(\boldsymbol{\theta}, \boldsymbol{\lambda} ; \mathcal{T}_{i}\right)$\newline&#10;&#10;\hspace{1.58in} Inferring space-dependent reaction rate $\lambda \frac{\partial^{2} u}{\partial x^{2}}-k(x) u=f, \quad x \in[0,1], \quad u(x)=0$ is imposed at $x=0$&#10;&#10;\hspace{1.58in} and 1 $k(x)=0.1+\exp \left[-0.5 \frac{(x-0.5)^{2}}{0.15^{2}}\right] \quad$ Inferring whole function instead of just a constant&#10;&#10;\end{document}&#10;" title="IguanaTex Bitmap Display">
            <a:extLst>
              <a:ext uri="{FF2B5EF4-FFF2-40B4-BE49-F238E27FC236}">
                <a16:creationId xmlns:a16="http://schemas.microsoft.com/office/drawing/2014/main" id="{1D8F5F60-B79C-4646-98A5-F117FF9DC98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78289" y="967993"/>
            <a:ext cx="9005107" cy="2856230"/>
          </a:xfrm>
          <a:prstGeom prst="rect">
            <a:avLst/>
          </a:prstGeom>
        </p:spPr>
      </p:pic>
      <p:sp>
        <p:nvSpPr>
          <p:cNvPr id="38" name="TextBox 37">
            <a:extLst>
              <a:ext uri="{FF2B5EF4-FFF2-40B4-BE49-F238E27FC236}">
                <a16:creationId xmlns:a16="http://schemas.microsoft.com/office/drawing/2014/main" id="{462ED5F7-062C-43CF-A0BF-DC7DEF82E6FF}"/>
              </a:ext>
            </a:extLst>
          </p:cNvPr>
          <p:cNvSpPr txBox="1"/>
          <p:nvPr/>
        </p:nvSpPr>
        <p:spPr>
          <a:xfrm>
            <a:off x="357520" y="343508"/>
            <a:ext cx="3374643"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Inverse Problem</a:t>
            </a:r>
          </a:p>
        </p:txBody>
      </p:sp>
    </p:spTree>
    <p:extLst>
      <p:ext uri="{BB962C8B-B14F-4D97-AF65-F5344CB8AC3E}">
        <p14:creationId xmlns:p14="http://schemas.microsoft.com/office/powerpoint/2010/main" val="206752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12AA24B-859A-4164-9A0A-8AD3E2108BD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5" name="Picture 4" descr="\documentclass{article}&#10;\usepackage[a4paper, total={6in, 8in}]{geometry}&#10;\usepackage{amsmath}&#10;\usepackage{amssymb}&#10;\usepackage{xcolor}&#10;\usepackage{graphicx}&#10;\usepackage[ruled,vlined]{algorithm2e}&#10;\pagestyle{empty}&#10;\begin{document}&#10;&#10;&#10;\begin{algorithm}[htbp]&#10;\caption{gPINN with RAR.}&#10;\label{alg:rar}&#10;\begin{itemize}&#10;    \item[Step 1] Train the neural network using gPINN on the training set $\mathcal{T}$ for a certain number of iterations.&#10;    \item[Step 2] Compute the PDE residual $\left|f\left(\mathbf{x} ; \frac{\partial \hat{u}}{\partial x_{1}}, \ldots, \frac{\partial \hat{u}}{\partial x_{d}} ; \frac{\partial^{2} \hat{u}}{\partial x_{1} \partial x_{1}}, \ldots, \frac{\partial^{2} \hat{u}}{\partial x_{1} \partial x_{d}} ; \ldots ; \boldsymbol{\lambda}\right)\right|$ at random points in the domain.&#10;    \item[Step 3] Add $m$ new points to the training set $\mathcal{T}$ where the residual is the largest.&#10;    \item[Step 4] Repeat Steps 1, 2, and 3 for $n$ times, or until the mean residual falls below a threshold $\mathcal{E}$.&#10;\end{itemize}&#10;\end{algorithm}&#10;&#10;&#10;\end{document}&#10;" title="IguanaTex Bitmap Display">
            <a:extLst>
              <a:ext uri="{FF2B5EF4-FFF2-40B4-BE49-F238E27FC236}">
                <a16:creationId xmlns:a16="http://schemas.microsoft.com/office/drawing/2014/main" id="{B4EE72BC-C3C0-4BF7-8718-92D83B9C642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86913" y="1385903"/>
            <a:ext cx="11248762" cy="3253333"/>
          </a:xfrm>
          <a:prstGeom prst="rect">
            <a:avLst/>
          </a:prstGeom>
        </p:spPr>
      </p:pic>
      <p:sp>
        <p:nvSpPr>
          <p:cNvPr id="6" name="TextBox 5">
            <a:extLst>
              <a:ext uri="{FF2B5EF4-FFF2-40B4-BE49-F238E27FC236}">
                <a16:creationId xmlns:a16="http://schemas.microsoft.com/office/drawing/2014/main" id="{1C181ED8-6C1B-44A4-B56F-9051A93DA298}"/>
              </a:ext>
            </a:extLst>
          </p:cNvPr>
          <p:cNvSpPr txBox="1"/>
          <p:nvPr/>
        </p:nvSpPr>
        <p:spPr>
          <a:xfrm>
            <a:off x="177831" y="182730"/>
            <a:ext cx="9893222"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gPINNS</a:t>
            </a: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with Residual Adaptive Refinement (RAR)</a:t>
            </a:r>
          </a:p>
        </p:txBody>
      </p:sp>
    </p:spTree>
    <p:extLst>
      <p:ext uri="{BB962C8B-B14F-4D97-AF65-F5344CB8AC3E}">
        <p14:creationId xmlns:p14="http://schemas.microsoft.com/office/powerpoint/2010/main" val="1134467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732.283"/>
  <p:tag name="ORIGINALWIDTH" val="4005.249"/>
  <p:tag name="LATEXADDIN" val="\documentclass{article}&#10;\usepackage[a4paper, total={6in, 8in}]{geometry}&#10;\usepackage{amsmath}&#10;\usepackage{amssymb}&#10;\usepackage{xcolor}&#10;\usepackage{graphicx}&#10;&#10;\pagestyle{empty}&#10;\begin{document}&#10;&#10;&#10;\hspace{-0.22in}Idea: Provide additional information to the network through the gradient&#10;$$&#10;\nabla f(\mathbf{x})=\left(\frac{\partial f}{\partial x_{1}}, \frac{\partial f}{\partial x_{2}}, \cdots, \frac{\partial f}{\partial x_{d}}\right)=\mathbf{0}, \quad \mathbf{x} \in \Omega .&#10;$$&#10;New terms in Loss Function:&#10;$$&#10;\begin{aligned}&#10;&amp;\mathcal{L}=w_{f} \mathcal{L}_{f}+w_{b} \mathcal{L}_{b}+w_{i} \mathcal{L}_{i}+\sum_{i=1}^{d} w_{g_{i}} \mathcal{L}_{g_{i}}\left(\boldsymbol{\theta} ; \mathcal{T}_{g_{i}}\right) \\&#10;&amp;\mathcal{L}_{g_{i}}\left(\boldsymbol{\theta} ; \mathcal{T}_{g_{i}}\right)=\frac{1}{\left|\mathcal{T}_{g_{i}}\right|} \sum_{\mathbf{x} \in \mathcal{T}_{g_{i}}}\left|\frac{\partial f}{\partial x_{i}}\right|^{2}&#10;\end{aligned}&#10;$$&#10;&#10;\end{document}&#10;"/>
  <p:tag name="IGUANATEXSIZE" val="20"/>
  <p:tag name="IGUANATEXCURSOR" val="210"/>
  <p:tag name="TRANSPARENCY" val="True"/>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337.833"/>
  <p:tag name="ORIGINALWIDTH" val="4653.918"/>
  <p:tag name="LATEXADDIN" val="\documentclass{article}&#10;\usepackage[a4paper, total={6in, 8in}]{geometry}&#10;\usepackage{amsmath}&#10;\usepackage{amssymb}&#10;\usepackage{xcolor}&#10;\usepackage{graphicx}&#10;&#10;\pagestyle{empty}&#10;\begin{document}&#10;&#10;&#10;$$&#10;\begin{aligned}&#10;\mathbf{u}_{t}+(\mathbf{u} \cdot \nabla) \mathbf{u} &amp;=-\nabla p+\frac{1}{R e} \nabla^{2} \mathbf{u}, \quad \text { in } \Omega \\&#10;\nabla \cdot \mathbf{u} &amp;=0, \quad \text { in } \Omega&#10;\end{aligned}&#10;$$&#10;\begin{tabular}{|c|c|c|c|c|c|c|c|c|c|c|c|c|}&#10;\hline SD No. &amp; 1 &amp; 2 &amp; 3 &amp; 4 &amp; 5 &amp; 6 &amp; 7 &amp; 8 &amp; 9 &amp; 10 &amp; 11 &amp; 12 \\&#10;\hline$\# \mathrm{~L}$ &amp; 6 &amp; 6 &amp; 6 &amp; 6 &amp; 4 &amp; 6 &amp; 6 &amp; 4 &amp; 6 &amp; 6 &amp; 6 &amp; 6 \\&#10;$\# \mathrm{~N}$ &amp; 20 &amp; 20 &amp; 20 &amp; 20 &amp; 20 &amp; 20 &amp; 20 &amp; 20 &amp; 20 &amp; 20 &amp; 20 &amp; 20 \\&#10;$\# \mathrm{R} . \mathrm{pts}$ &amp; $2.5 \mathrm{k}$ &amp; $5 \mathrm{k}$ &amp; $2.5 \mathrm{k}$ &amp; $2.5 \mathrm{k}$ &amp; $5 \mathrm{k}$ &amp; $2.5 \mathrm{k}$ &amp; $2.5 \mathrm{k}$ &amp; $5 \mathrm{k}$ &amp; $2.5 \mathrm{k}$ &amp; $2.5 \mathrm{k}$ &amp; $5 \mathrm{k}$ &amp; $2.5 \mathrm{k}$ \\&#10;\hline&#10;\end{tabular}\newline&#10;&#10;Learning rate : 6e-4, Optimizer : Adam, Adaptive Activation Fun. : tanh&#10;&#10;&#10;\end{document}&#10;"/>
  <p:tag name="IGUANATEXSIZE" val="16"/>
  <p:tag name="IGUANATEXCURSOR" val="1022"/>
  <p:tag name="TRANSPARENCY" val="True"/>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662.1672"/>
  <p:tag name="ORIGINALWIDTH" val="4608.924"/>
  <p:tag name="LATEXADDIN" val="\documentclass{article}&#10;\usepackage[a4paper, total={6in, 8in}]{geometry}&#10;\usepackage{amsmath}&#10;\usepackage{amssymb}&#10;\usepackage{xcolor}&#10;\usepackage{graphicx}&#10;&#10;\pagestyle{empty}&#10;\begin{document}&#10;&#10;&#10;\hspace{-0.22in}We have the following equation with some unknown parameters $\alpha, \beta, \nu$.&#10;$$&#10;u_{t}+u u_{x}-\beta u_{x}-\nu u_{x x}+\alpha u_{x x x}=0, \quad x \in \Omega \subset \mathbb{R}, t&gt;0,&#10;$$&#10;Aim : Identify all the terms $\alpha, \beta, \nu$ with  data given by the viscous Burgers equation.&#10;&#10;&#10;\end{document}&#10;"/>
  <p:tag name="IGUANATEXSIZE" val="20"/>
  <p:tag name="IGUANATEXCURSOR" val="475"/>
  <p:tag name="TRANSPARENCY" val="True"/>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92.876"/>
  <p:tag name="ORIGINALWIDTH" val="3241.095"/>
  <p:tag name="LATEXADDIN" val="\documentclass{article}&#10;\usepackage[a4paper, total={6in, 8in}]{geometry}&#10;\usepackage{amsmath}&#10;\usepackage{amssymb}&#10;\usepackage{xcolor}&#10;\usepackage{graphicx}&#10;&#10;\pagestyle{empty}&#10;\begin{document}&#10;&#10;&#10;\hspace{0.98in}XPINNs : Interface conditions in the `` $q^{\text {th }}&quot;$ subdomain.&#10;&#10;\begin{align*}&#10;&amp;\operatorname{MSE}_{u_{\text {avg }}}=\sum_{\forall q^{+}}\left(\frac{1}{N_{l_{q}}} \sum_{i=1}^{N_{l_{q}}}\left|u_{\tilde{\Theta}_{q}}\left(\mathbf{x}_{l_{q}}^{(i)}\right)-\left\{\left\{u_{\tilde{\Theta}_{q}}\left(\mathbf{x}_{l_{q}}^{(i)}\right)\right\}\right\}\right|^{2}\right) \\&#10;&amp;\operatorname{MSE}_{\mathcal{R}}=\sum_{\forall q^{+}}\left(\frac{1}{N_{l_{q}}} \sum_{i=1}^{N_{l_{q}}}\left|\mathcal{F}_{\tilde{\Theta}_{q}}\left(\mathbf{x}_{l_{q}}^{(i)}\right)-\mathcal{F}_{\tilde{\Theta}_{q^{+}}}\left(\mathbf{x}_{l_{q}}^{(i)}\right)\right|^{2}\right) \\&#10;&amp;\hspace{1.2in}+&#10;\end{align*}&#10;&#10;&#10;\hspace{0.98in}Additional continuity conditions \newline&#10;&#10;\hspace{0.98in}Additional advantages over cPINN\newline&#10;&#10;\hspace{0.98in}(1) Extension to any differential equation(s)\newline&#10;&#10;\hspace{0.98in}(2) Generalized space-time domain decomposition \newline&#10;&#10;\hspace{0.98in}(3) Simple interface conditions&#10;&#10;&#10;&#10;\end{document}&#10;"/>
  <p:tag name="IGUANATEXSIZE" val="18"/>
  <p:tag name="IGUANATEXCURSOR" val="267"/>
  <p:tag name="TRANSPARENCY" val="True"/>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5"/>
  <p:tag name="ORIGINALWIDTH" val="1046"/>
  <p:tag name="LATEXADDIN" val="\documentclass{article}&#10;\usepackage{amsmath}&#10;\usepackage{amssymb}&#10;\usepackage[a4paper, total={6in, 8in}]{geometry}&#10;\pagestyle{empty}&#10;\begin{document}&#10;&#10;$\{\}$ $\rightarrow$ average value&#10;&#10;&#10;\end{document}"/>
  <p:tag name="IGUANATEXSIZE" val="20"/>
  <p:tag name="IGUANATEXCURSOR" val="185"/>
  <p:tag name="TRANSPARENCY" val="True"/>
  <p:tag name="LATEXENGINEID" val="0"/>
  <p:tag name="TEMPFOLDER" val="/private/var/folders/0f/pks900g16vvdnlvt7dfsztp80000gp/T/com.microsoft.Powerpoint/TemporaryItems/"/>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10"/>
  <p:tag name="ORIGINALWIDTH" val="5025"/>
  <p:tag name="LATEXADDIN" val="\documentclass{article}&#10;\usepackage[a4paper, total={6in, 8in}]{geometry}&#10;\usepackage{amsmath}&#10;\usepackage{amssymb}&#10;\usepackage{xcolor}&#10;\usepackage{graphicx}&#10;&#10;\pagestyle{empty}&#10;\begin{document}&#10;&#10;$$&#10;\begin{array}{ccccc}&#10;\hline &amp; \text { PINN } &amp; \text { cPINN } &amp; \text { XPINN } \\&#10;\hline \text { Spatial Domain Decomposition } &amp; \times &amp; \checkmark &amp; \checkmark\\&#10;\text { Parallelization capacity } &amp; \times &amp; \checkmark &amp; \checkmark \\&#10;\text { Localized representation capacity } &amp; \times &amp; \checkmark &amp; \checkmark \\&#10;\text { Efficient hyperparameter adjustment } &amp; \times &amp; \checkmark &amp; \checkmark \\&#10;\text { Applicability } &amp; \text { Any DEs } &amp; \text { Conservation laws } &amp; \text { Any DEs } \\&#10;\text { Interface conditions } &amp; - &amp; \text { Complex } &amp; \text { Simple } \\&#10;\text { Spatio-Temporal Domain Decomposition } &amp; \times &amp; \times &amp;  \checkmark \\&#10;\hline&#10;\end{array}&#10;$$&#10;\end{document}&#10;"/>
  <p:tag name="IGUANATEXSIZE" val="20"/>
  <p:tag name="IGUANATEXCURSOR" val="361"/>
  <p:tag name="TRANSPARENCY" val="True"/>
  <p:tag name="LATEXENGINEID" val="0"/>
  <p:tag name="TEMPFOLDER" val="/private/var/folders/0f/pks900g16vvdnlvt7dfsztp80000gp/T/com.microsoft.Powerpoint/TemporaryItems/"/>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53.356"/>
  <p:tag name="ORIGINALWIDTH" val="2887.139"/>
  <p:tag name="LATEXADDIN" val="\documentclass{article}&#10;\usepackage[a4paper, total={6in, 8in}]{geometry}&#10;\usepackage{amsmath}&#10;\usepackage{amssymb}&#10;\usepackage{xcolor}&#10;\usepackage{graphicx}&#10;&#10;\pagestyle{empty}&#10;\begin{document}&#10;&#10;&#10;&#10;&#10;$$&#10;\begin{aligned}&#10;&amp;\begin{array}{ccc}&#10;\hline \text { Subdomain number } &amp; 1 &amp; 2 \\&#10;\hline \text { \# Layers } &amp; 6 &amp; 7 \\&#10;\text { \# Neurons } &amp; 20 &amp; 25 \\&#10;\text { \# Residual points } &amp; 7000 &amp; 3000 \\&#10;\text { Adaptive Activation function } &amp; \text { tanh } &amp; \text { sin } \\&#10;\hline&#10;\end{array}\\&#10;&amp;\text { Learning rate : } 8 \mathrm{e}-4, \text { Optimizer : Adam } &#10;\end{aligned}&#10;$$&#10;$$\text { Relative } L_{2} \text { error in the whole domain : } 8.93265 \mathrm{e}-3$$&#10;&#10;&#10;\end{document}&#10;"/>
  <p:tag name="IGUANATEXSIZE" val="16"/>
  <p:tag name="IGUANATEXCURSOR" val="670"/>
  <p:tag name="TRANSPARENCY" val="True"/>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26.359"/>
  <p:tag name="ORIGINALWIDTH" val="5389.576"/>
  <p:tag name="LATEXADDIN" val="\documentclass{article}&#10;\usepackage[a4paper, total={6in, 8in}]{geometry}&#10;\usepackage{amsmath}&#10;\usepackage{amssymb}&#10;\usepackage{xcolor}&#10;\usepackage{graphicx}&#10;&#10;\pagestyle{empty}&#10;\begin{document}&#10;&#10;\hspace{-0.22in}$&#10;U_{t}+F_{x}+G_{y}=0, \quad(\mathbf{x}, t) \in \Omega \times(0, T] \subset \mathbb{R}^{2} \times \mathbb{R}_{+}$, &#10;with appropriate initial and boundary conditions. \newline&#10;\begin{center}&#10;\begin{tabular}{ccc}&#10;\hline Subdomain number &amp; 1 &amp; 2 \\&#10;\hline $\#$ Layers &amp; 6 &amp; 6 \\&#10;$\#$ Neurons &amp; 20 &amp; 25 \\&#10;$\#$ Residual points &amp; 12000 &amp; 8000 \\&#10;Adaptive activation function &amp; sin &amp; tanh \\&#10;\hline&#10;\end{tabular}&#10;\end{center}&#10;&#10;\end{document}&#10;"/>
  <p:tag name="IGUANATEXSIZE" val="20"/>
  <p:tag name="IGUANATEXCURSOR" val="209"/>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39.37"/>
  <p:tag name="ORIGINALWIDTH" val="3928.759"/>
  <p:tag name="LATEXADDIN" val="\documentclass{article}&#10;\usepackage[a4paper, total={6in, 8in}]{geometry}&#10;\usepackage{amsmath}&#10;\usepackage{amssymb}&#10;\usepackage{xcolor}&#10;\usepackage{graphicx}&#10;&#10;\pagestyle{empty}&#10;\begin{document}&#10;&#10;&#10;Example: Additional loss terms&#10;$\Delta u=f$&#10;$$&#10;\begin{array}{ll}&#10;\operatorname{In} 1 \mathrm{D}, &amp; \mathcal{L}_{g}=w_{g} \frac{1}{\left|\mathcal{T}_{g}\right|} \sum_{\mathbf{x} \in \mathcal{T}_{g}}\left|\frac{d^{3} u}{d x^{3}}-\frac{d f}{d x}\right|^{2} \\&#10;\operatorname{In} 2 \mathrm{D}, &amp; \mathcal{L}_{g_{1}}=w_{g_{1}} \frac{1}{\left|\mathcal{T}_{g_{1}}\right|} \sum_{\mathbf{x} \in \mathcal{T}_{g_{1}}}\left|\frac{\partial^{3} u}{\partial x^{3}}+\frac{\partial^{3} u}{\partial x \partial y^{2}}-\frac{\partial f}{\partial x}\right|^{2}, \\&#10;&amp; \mathcal{L}_{g_{2}}=w_{g_{2}} \frac{1}{\left|\mathcal{T}_{g_{2}}\right|} \sum_{\mathbf{x} \in \mathcal{T}_{g_{2}}}\left|\frac{\partial^{3} u}{\partial x^{2} \partial y}+\frac{\partial^{3} u}{\partial y^{3}}-\frac{\partial f}{\partial y}\right|^{2} .&#10;\end{array}&#10;$$&#10;&#10;&#10;\end{document}&#10;"/>
  <p:tag name="IGUANATEXSIZE" val="22"/>
  <p:tag name="IGUANATEXCURSOR" val="205"/>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89.801"/>
  <p:tag name="ORIGINALWIDTH" val="3363.329"/>
  <p:tag name="LATEXADDIN" val="\documentclass{article}&#10;\usepackage[a4paper, total={5in, 8in}]{geometry}&#10;\usepackage{amsmath}&#10;\usepackage{amssymb}&#10;\usepackage{xcolor}&#10;\usepackage{graphicx}&#10;&#10;\pagestyle{empty}&#10;\begin{document}&#10;&#10;\begin{equation*}&#10;    \frac{\partial u}{\partial t} = \frac{\partial^2 u}{\partial x^2} + R(x,t), \quad x \in [-\pi, \pi],~ t \in [0, 1],&#10;\end{equation*}&#10;\hspace{1in} $R(x,t) = e^{-t} \left[ \frac{3}{2}\sin(2x) + \frac{8}{3}\sin(3x) + \frac{15}{4}\sin(4x) + \frac{63}{8}\sin(8x) \right].$&#10;\begin{gather*}&#10;    u(x, 0) = \sum^{4}_{i=1} \frac{\sin(ix)}{i} + \frac{\sin(8x)}{8}, \\&#10;    u(-\pi, t) = u(\pi, t) = 0,&#10;\end{gather*}&#10;\hspace{1in} analytic solution for $u(x, t) = e^{-t} \left[ \sum^4_{i=1} \frac{\sin(ix)}{i} + \frac{\sin(8x)}{8} \right].&#10;$&#10;&#10;&#10;\end{document}&#10;"/>
  <p:tag name="IGUANATEXSIZE" val="16"/>
  <p:tag name="IGUANATEXCURSOR" val="247"/>
  <p:tag name="TRANSPARENCY" val="True"/>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757.03"/>
  <p:tag name="ORIGINALWIDTH" val="5539.558"/>
  <p:tag name="LATEXADDIN" val="\documentclass{article}&#10;\usepackage[a4paper, total={8in, 8in}]{geometry}&#10;\usepackage{amsmath}&#10;\usepackage{amssymb}&#10;\usepackage{xcolor}&#10;\usepackage{graphicx}&#10;&#10;\pagestyle{empty}&#10;\begin{document}&#10;&#10;&#10;\hspace{1.70in}$f\left(\mathbf{x} ; \frac{\partial u}{\partial x_{1}}, \ldots, \frac{\partial u}{\partial x_{d}} ; \frac{\partial^{2} u}{\partial x_{1} \partial x_{1}}, \ldots, \frac{\partial^{2} u}{\partial x_{1} \partial x_{d}} ; \ldots ; \boldsymbol{\lambda}\right)=0, \quad \mathbf{x} \in \Omega \quad$ \newline&#10;&#10;\hspace{1.65in} $\mathcal{B}(u, \mathbf{x})=0 \quad$ on $\quad \partial \Omega$&#10;$$&#10;\mathcal{L}_{i}\left(\boldsymbol{\theta}, \boldsymbol{\lambda} ; \mathcal{T}_{i}\right)=\frac{1}{\left|\mathcal{T}_{i}\right|} \sum_{\mathbf{x} \in \mathcal{T}_{i}}|\hat{u}(\mathbf{x})-u(\mathbf{x})|^{2}&#10;$$&#10;\hspace{1.85in}$\mathcal{L}(\boldsymbol{\theta}, \boldsymbol{\lambda} ; \mathcal{T})=w_{f} \mathcal{L}_{f}\left(\boldsymbol{\theta}, \boldsymbol{\lambda} ; \mathcal{T}_{f}\right)+w_{b} \mathcal{L}_{b}\left(\boldsymbol{\theta}, \boldsymbol{\lambda} ; \mathcal{T}_{b}\right)+w_{i} \mathcal{L}_{i}\left(\boldsymbol{\theta}, \boldsymbol{\lambda} ; \mathcal{T}_{i}\right)$\newline&#10;&#10;\hspace{1.58in} Inferring space-dependent reaction rate $\lambda \frac{\partial^{2} u}{\partial x^{2}}-k(x) u=f, \quad x \in[0,1], \quad u(x)=0$ is imposed at $x=0$&#10;&#10;\hspace{1.58in} and 1 $k(x)=0.1+\exp \left[-0.5 \frac{(x-0.5)^{2}}{0.15^{2}}\right] \quad$ Inferring whole function instead of just a constant&#10;&#10;\end{document}&#10;"/>
  <p:tag name="IGUANATEXSIZE" val="16"/>
  <p:tag name="IGUANATEXCURSOR" val="1344"/>
  <p:tag name="TRANSPARENCY" val="True"/>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601.05"/>
  <p:tag name="ORIGINALWIDTH" val="5535.808"/>
  <p:tag name="LATEXADDIN" val="\documentclass{article}&#10;\usepackage[a4paper, total={6in, 8in}]{geometry}&#10;\usepackage{amsmath}&#10;\usepackage{amssymb}&#10;\usepackage{xcolor}&#10;\usepackage{graphicx}&#10;\usepackage[ruled,vlined]{algorithm2e}&#10;\pagestyle{empty}&#10;\begin{document}&#10;&#10;&#10;\begin{algorithm}[htbp]&#10;\caption{gPINN with RAR.}&#10;\label{alg:rar}&#10;\begin{itemize}&#10;    \item[Step 1] Train the neural network using gPINN on the training set $\mathcal{T}$ for a certain number of iterations.&#10;    \item[Step 2] Compute the PDE residual $\left|f\left(\mathbf{x} ; \frac{\partial \hat{u}}{\partial x_{1}}, \ldots, \frac{\partial \hat{u}}{\partial x_{d}} ; \frac{\partial^{2} \hat{u}}{\partial x_{1} \partial x_{1}}, \ldots, \frac{\partial^{2} \hat{u}}{\partial x_{1} \partial x_{d}} ; \ldots ; \boldsymbol{\lambda}\right)\right|$ at random points in the domain.&#10;    \item[Step 3] Add $m$ new points to the training set $\mathcal{T}$ where the residual is the largest.&#10;    \item[Step 4] Repeat Steps 1, 2, and 3 for $n$ times, or until the mean residual falls below a threshold $\mathcal{E}$.&#10;\end{itemize}&#10;\end{algorithm}&#10;&#10;&#10;\end{document}&#10;"/>
  <p:tag name="IGUANATEXSIZE" val="20"/>
  <p:tag name="IGUANATEXCURSOR" val="195"/>
  <p:tag name="TRANSPARENCY" val="True"/>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2340.457"/>
  <p:tag name="LATEXADDIN" val="\documentclass{article}&#10;\usepackage[a4paper, total={6in, 8in}]{geometry}&#10;\usepackage{amsmath}&#10;\usepackage{amssymb}&#10;\usepackage{xcolor}&#10;\usepackage{graphicx}&#10;&#10;\pagestyle{empty}&#10;\begin{document}&#10;&#10;&#10;\[ \begin{array}{ll}&#10;\frac{\partial u}{\partial t}+u \frac{\partial u}{\partial x}=\nu \frac{\partial^{2} u}{\partial x^{2}}, &amp; x \in[-1,1], t \in[0,1] \\&#10;u(x, 0)=-\sin (\pi x), &amp; u(-1, t)=u(1, t)=0&#10;\end{array} \]&#10;&#10;&#10;\end{document}&#10;"/>
  <p:tag name="IGUANATEXSIZE" val="20"/>
  <p:tag name="IGUANATEXCURSOR" val="405"/>
  <p:tag name="TRANSPARENCY" val="True"/>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76.4529"/>
  <p:tag name="ORIGINALWIDTH" val="4054.743"/>
  <p:tag name="LATEXADDIN" val="\documentclass{article}&#10;\usepackage[a4paper, total={6in, 8in}]{geometry}&#10;\usepackage{amsmath}&#10;\usepackage{amssymb}&#10;\usepackage{xcolor}&#10;\usepackage{graphicx}&#10;&#10;\pagestyle{empty}&#10;\begin{document}&#10;&#10;&#10;\[ \mathcal{L}(\tilde{\Theta})=\frac{1}{N_{u}} \sum_{i=1}^{N_{u}}\left|u_{\text {target }}^{i}-u_{\tilde{\Theta}}\left(x_{i}^{u}\right)\right|^{2}+\frac{1}{N_{f}} \sum_{i=1}^{N_{f}}\left|\mathcal{F}_{\tilde{\Theta}}\left(x_{i}^{f}\right)\right|^{2}+\text { {\color{red}Interface Loss} } \]&#10;&#10;&#10;\end{document}&#10;"/>
  <p:tag name="IGUANATEXSIZE" val="20"/>
  <p:tag name="IGUANATEXCURSOR" val="479"/>
  <p:tag name="TRANSPARENCY" val="True"/>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08.099"/>
  <p:tag name="ORIGINALWIDTH" val="3805.024"/>
  <p:tag name="LATEXADDIN" val="\documentclass{article}&#10;\usepackage[a4paper, total={6in, 8in}]{geometry}&#10;\usepackage{amsmath}&#10;\usepackage{amssymb}&#10;\usepackage{xcolor}&#10;\usepackage{graphicx}&#10;&#10;\pagestyle{empty}&#10;\begin{document}&#10;&#10;&#10;\underline{cPINNs}: Interface conditions in the `` $q^{\text {th }}&quot;$ subdomain. \newline&#10;&#10;$\mathrm{MSE}_{\text {flux }}=\sum_{\forall q^{+}}\left(\frac{1}{N_{l_{q}}} \sum_{i=1}^{N_{l q}}\left|f_{q}\left(u\left(\mathbf{x}_{l_{q}}^{(i)}\right)\right) \cdot \mathbf{n}-f_{q^{+}}\left(u\left(\mathbf{x}_{l_{q}}^{(i)}\right) \cdot \mathbf{n}\right)\right|^{2}\right)$ \newline&#10;&#10;where $f$ is the flux and $q=1,2, \cdots, N_{s d}$.\newline&#10;&#10;$\operatorname{MSE}_{u_{\text {avg }}}=\sum_{\forall q^{+}}\left(\frac{1}{N_{l_{q}}} \sum_{i=1}^{N_{l_{q}}}\left|u_{\tilde{\Theta}_{q}}\left(\mathbf{x}_{l_{q}}^{(i)}\right)-\left\{\left\{u_{\tilde{\Theta}_{q}}\left(\mathbf{x}_{l_{q}}^{(i)}\right)\right\}\right\}\right|^{2}\right)$&#10;&#10;&#10;\end{document}&#10;"/>
  <p:tag name="IGUANATEXSIZE" val="20"/>
  <p:tag name="IGUANATEXCURSOR" val="263"/>
  <p:tag name="TRANSPARENCY" val="True"/>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3.097"/>
  <p:tag name="ORIGINALWIDTH" val="4990.626"/>
  <p:tag name="LATEXADDIN" val="\documentclass{article}&#10;\usepackage[a4paper, total={6in, 8in}]{geometry}&#10;\usepackage{amsmath}&#10;\usepackage{amssymb}&#10;\usepackage{xcolor}&#10;\usepackage{graphicx}&#10;&#10;\pagestyle{empty}&#10;\begin{document}&#10;&#10;&#10;\hspace{-0.22in}$u_{t}+u u_{x}=\nu u_{x} x, x \in \textbf{R}, t&gt;0$ with IC : $u(x, 0)=-\sin (\pi x)$ and $\textbf{BC :} u(t, 1)=u(t,-1)=0 .$&#10;\begin{center}&#10;\begin{tabular}{|c|c|c|c|c|}&#10;\hline Subdomain number &amp; 1 &amp; 2 &amp; 3 &amp; 4 \\&#10;\hline $\#$ Layers &amp; 2 &amp; 6 &amp; 3 &amp; 2 \\&#10;$\#$ Neurons &amp; 20 &amp; 30 &amp; 25 &amp; 20 \\&#10;$\#$ Residual points &amp; 6000 &amp; 8000 &amp; 4000 &amp; 4000 \\&#10;Adaptive activation function &amp; $\cos$ &amp; $\sin$ &amp; $\tanh$ &amp; $\sin$ \\&#10;\hline&#10;\end{tabular}&#10;\end{center}&#10;Learning rate : 8e-4, Optimizer : Adam&#10;&#10;&#10;\end{document}&#10;"/>
  <p:tag name="IGUANATEXSIZE" val="16"/>
  <p:tag name="IGUANATEXCURSOR" val="311"/>
  <p:tag name="TRANSPARENCY" val="True"/>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TotalTime>
  <Words>1209</Words>
  <Application>Microsoft Office PowerPoint</Application>
  <PresentationFormat>宽屏</PresentationFormat>
  <Paragraphs>169</Paragraphs>
  <Slides>28</Slides>
  <Notes>25</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28</vt:i4>
      </vt:variant>
    </vt:vector>
  </HeadingPairs>
  <TitlesOfParts>
    <vt:vector size="43" baseType="lpstr">
      <vt:lpstr>Microsoft YaHei UI</vt:lpstr>
      <vt:lpstr>MS PGothic</vt:lpstr>
      <vt:lpstr>等线</vt:lpstr>
      <vt:lpstr>华文楷体</vt:lpstr>
      <vt:lpstr>宋体</vt:lpstr>
      <vt:lpstr>Arial</vt:lpstr>
      <vt:lpstr>Calibri</vt:lpstr>
      <vt:lpstr>Calibri Light</vt:lpstr>
      <vt:lpstr>Cambria Math</vt:lpstr>
      <vt:lpstr>Comic Sans MS</vt:lpstr>
      <vt:lpstr>Times New Roman</vt:lpstr>
      <vt:lpstr>Trebuchet MS</vt:lpstr>
      <vt:lpstr>Wingdings</vt:lpstr>
      <vt:lpstr>Office Theme</vt:lpstr>
      <vt:lpstr>Title &amp; Bullet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Meng, Xuhui</dc:creator>
  <cp:lastModifiedBy>Xuhui Meng</cp:lastModifiedBy>
  <cp:revision>102</cp:revision>
  <dcterms:created xsi:type="dcterms:W3CDTF">2021-09-16T13:53:22Z</dcterms:created>
  <dcterms:modified xsi:type="dcterms:W3CDTF">2024-05-16T02:12:29Z</dcterms:modified>
</cp:coreProperties>
</file>